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2" r:id="rId11"/>
    <p:sldId id="275" r:id="rId12"/>
    <p:sldId id="273" r:id="rId13"/>
    <p:sldId id="274" r:id="rId14"/>
    <p:sldId id="276" r:id="rId15"/>
    <p:sldId id="277" r:id="rId16"/>
    <p:sldId id="278" r:id="rId17"/>
    <p:sldId id="280" r:id="rId18"/>
    <p:sldId id="279" r:id="rId19"/>
    <p:sldId id="281" r:id="rId20"/>
    <p:sldId id="282" r:id="rId21"/>
    <p:sldId id="289" r:id="rId22"/>
    <p:sldId id="283" r:id="rId23"/>
    <p:sldId id="285" r:id="rId24"/>
    <p:sldId id="290" r:id="rId25"/>
    <p:sldId id="286" r:id="rId26"/>
    <p:sldId id="284" r:id="rId27"/>
    <p:sldId id="287" r:id="rId28"/>
    <p:sldId id="288" r:id="rId29"/>
    <p:sldId id="258" r:id="rId30"/>
  </p:sldIdLst>
  <p:sldSz cx="9144000" cy="6858000" type="screen4x3"/>
  <p:notesSz cx="6858000" cy="9144000"/>
  <p:defaultTextStyle>
    <a:defPPr>
      <a:defRPr lang="nb-NO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489"/>
    <a:srgbClr val="E6E6E6"/>
    <a:srgbClr val="BEBEBE"/>
    <a:srgbClr val="CACACA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ys stil 1 –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ys stil 3 – utheving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32" autoAdjust="0"/>
    <p:restoredTop sz="94660"/>
  </p:normalViewPr>
  <p:slideViewPr>
    <p:cSldViewPr snapToObjects="1">
      <p:cViewPr varScale="1">
        <p:scale>
          <a:sx n="120" d="100"/>
          <a:sy n="120" d="100"/>
        </p:scale>
        <p:origin x="1795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97" d="100"/>
          <a:sy n="97" d="100"/>
        </p:scale>
        <p:origin x="-3582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D76E4-9962-45FA-82D6-08D5FB32A35B}" type="datetimeFigureOut">
              <a:rPr lang="nb-NO" smtClean="0"/>
              <a:pPr/>
              <a:t>16.01.2019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B3468-C111-4127-BA06-B88D0C56B9B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46114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40B34-E99F-48D6-807B-9E3FB6927646}" type="datetimeFigureOut">
              <a:rPr lang="nb-NO" smtClean="0"/>
              <a:pPr/>
              <a:t>16.01.2019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E52B4-B065-49A3-A9C1-5445FCF4DCD3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2639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/ hvil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3600" cy="6865200"/>
          </a:xfrm>
          <a:prstGeom prst="rect">
            <a:avLst/>
          </a:prstGeom>
        </p:spPr>
      </p:pic>
      <p:sp>
        <p:nvSpPr>
          <p:cNvPr id="4" name="TextBox 9"/>
          <p:cNvSpPr txBox="1"/>
          <p:nvPr userDrawn="1"/>
        </p:nvSpPr>
        <p:spPr>
          <a:xfrm>
            <a:off x="2133600" y="5530334"/>
            <a:ext cx="215988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nb-NO" sz="1200" noProof="1" smtClean="0">
                <a:solidFill>
                  <a:schemeClr val="bg1"/>
                </a:solidFill>
              </a:rPr>
              <a:t>www.samfunnsforskning.no</a:t>
            </a:r>
            <a:endParaRPr lang="nb-NO" sz="1200" noProof="1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med 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91" tIns="32146" rIns="64291" bIns="32146" rtlCol="0" anchor="ctr"/>
          <a:lstStyle/>
          <a:p>
            <a:pPr algn="ctr"/>
            <a:endParaRPr lang="nb-NO" dirty="0"/>
          </a:p>
        </p:txBody>
      </p:sp>
      <p:pic>
        <p:nvPicPr>
          <p:cNvPr id="10" name="Picture 9" descr="blått_element.png"/>
          <p:cNvPicPr>
            <a:picLocks noChangeAspect="1"/>
          </p:cNvPicPr>
          <p:nvPr userDrawn="1"/>
        </p:nvPicPr>
        <p:blipFill>
          <a:blip r:embed="rId2" cstate="print"/>
          <a:srcRect l="18185" t="8330" r="7027" b="8330"/>
          <a:stretch>
            <a:fillRect/>
          </a:stretch>
        </p:blipFill>
        <p:spPr>
          <a:xfrm>
            <a:off x="1663031" y="571480"/>
            <a:ext cx="6838059" cy="5715040"/>
          </a:xfrm>
          <a:prstGeom prst="rect">
            <a:avLst/>
          </a:prstGeom>
        </p:spPr>
      </p:pic>
      <p:sp>
        <p:nvSpPr>
          <p:cNvPr id="19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1663700" y="1979613"/>
            <a:ext cx="5805488" cy="2905125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23750" y="2014974"/>
            <a:ext cx="5310432" cy="1261626"/>
          </a:xfrm>
        </p:spPr>
        <p:txBody>
          <a:bodyPr anchor="b" anchorCtr="0">
            <a:normAutofit/>
          </a:bodyPr>
          <a:lstStyle>
            <a:lvl1pPr>
              <a:defRPr sz="3200"/>
            </a:lvl1pPr>
          </a:lstStyle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23750" y="3529285"/>
            <a:ext cx="5310432" cy="384721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  <a:latin typeface="+mj-lt"/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legge til undertittel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923750" y="4318114"/>
            <a:ext cx="5310432" cy="193508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1100">
                <a:solidFill>
                  <a:srgbClr val="7F7F7F"/>
                </a:solidFill>
                <a:latin typeface="+mj-lt"/>
              </a:defRPr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nb-NO" dirty="0" smtClean="0"/>
              <a:t>Navn </a:t>
            </a:r>
            <a:r>
              <a:rPr lang="nb-NO" dirty="0" err="1" smtClean="0"/>
              <a:t>Navnesen</a:t>
            </a:r>
            <a:endParaRPr lang="nb-NO" dirty="0" smtClean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50" y="4511622"/>
            <a:ext cx="5310432" cy="173124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1100">
                <a:solidFill>
                  <a:srgbClr val="7F7F7F"/>
                </a:solidFill>
                <a:latin typeface="+mj-lt"/>
              </a:defRPr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nb-NO" dirty="0" smtClean="0"/>
              <a:t>Sted, dato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154" cy="740666"/>
          </a:xfrm>
          <a:prstGeom prst="rect">
            <a:avLst/>
          </a:prstGeom>
        </p:spPr>
      </p:pic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1923750" y="3510000"/>
            <a:ext cx="5310000" cy="10800"/>
          </a:xfrm>
          <a:solidFill>
            <a:srgbClr val="CACACA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0" y="-7694"/>
            <a:ext cx="0" cy="15389"/>
          </a:xfrm>
        </p:spPr>
        <p:txBody>
          <a:bodyPr/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0" y="-23083"/>
            <a:ext cx="0" cy="46166"/>
          </a:xfrm>
        </p:spPr>
        <p:txBody>
          <a:bodyPr/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fld id="{7B736B3F-DD3A-4638-BDE7-E2E0EC9584C9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ten 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91" tIns="32146" rIns="64291" bIns="32146" rtlCol="0" anchor="ctr"/>
          <a:lstStyle/>
          <a:p>
            <a:pPr algn="ctr"/>
            <a:endParaRPr lang="nb-NO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2"/>
          </p:nvPr>
        </p:nvSpPr>
        <p:spPr>
          <a:xfrm>
            <a:off x="1663700" y="1979613"/>
            <a:ext cx="5805488" cy="2905125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23750" y="2014974"/>
            <a:ext cx="5310432" cy="1261626"/>
          </a:xfrm>
        </p:spPr>
        <p:txBody>
          <a:bodyPr anchor="b" anchorCtr="0">
            <a:normAutofit/>
          </a:bodyPr>
          <a:lstStyle>
            <a:lvl1pPr>
              <a:defRPr sz="3200"/>
            </a:lvl1pPr>
          </a:lstStyle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23750" y="3529285"/>
            <a:ext cx="5310432" cy="384721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200" baseline="0">
                <a:solidFill>
                  <a:schemeClr val="tx1"/>
                </a:solidFill>
                <a:latin typeface="+mj-lt"/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legge til undertittel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923750" y="4318114"/>
            <a:ext cx="5310432" cy="193508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1100">
                <a:solidFill>
                  <a:srgbClr val="7F7F7F"/>
                </a:solidFill>
                <a:latin typeface="+mj-lt"/>
              </a:defRPr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nb-NO" dirty="0" smtClean="0"/>
              <a:t>Navn </a:t>
            </a:r>
            <a:r>
              <a:rPr lang="nb-NO" dirty="0" err="1" smtClean="0"/>
              <a:t>Navnesen</a:t>
            </a:r>
            <a:endParaRPr lang="nb-NO" dirty="0" smtClean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923750" y="4511622"/>
            <a:ext cx="5310432" cy="173124"/>
          </a:xfrm>
        </p:spPr>
        <p:txBody>
          <a:bodyPr>
            <a:noAutofit/>
          </a:bodyPr>
          <a:lstStyle>
            <a:lvl1pPr>
              <a:spcAft>
                <a:spcPts val="0"/>
              </a:spcAft>
              <a:buNone/>
              <a:defRPr sz="1100">
                <a:solidFill>
                  <a:srgbClr val="7F7F7F"/>
                </a:solidFill>
                <a:latin typeface="+mj-lt"/>
              </a:defRPr>
            </a:lvl1pPr>
            <a:lvl2pPr>
              <a:buNone/>
              <a:defRPr sz="1100"/>
            </a:lvl2pPr>
            <a:lvl3pPr>
              <a:buNone/>
              <a:defRPr sz="11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/>
            <a:r>
              <a:rPr lang="nb-NO" dirty="0" smtClean="0"/>
              <a:t>Sted, dato</a:t>
            </a:r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154" cy="740666"/>
          </a:xfrm>
          <a:prstGeom prst="rect">
            <a:avLst/>
          </a:prstGeom>
        </p:spPr>
      </p:pic>
      <p:sp>
        <p:nvSpPr>
          <p:cNvPr id="10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1923750" y="3510000"/>
            <a:ext cx="5310000" cy="10800"/>
          </a:xfrm>
          <a:solidFill>
            <a:srgbClr val="CACACA"/>
          </a:solid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0" y="-7694"/>
            <a:ext cx="0" cy="15389"/>
          </a:xfrm>
        </p:spPr>
        <p:txBody>
          <a:bodyPr/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0" y="-23083"/>
            <a:ext cx="0" cy="46166"/>
          </a:xfrm>
        </p:spPr>
        <p:txBody>
          <a:bodyPr/>
          <a:lstStyle>
            <a:lvl1pPr>
              <a:defRPr sz="100">
                <a:solidFill>
                  <a:srgbClr val="E6E6E6"/>
                </a:solidFill>
              </a:defRPr>
            </a:lvl1pPr>
          </a:lstStyle>
          <a:p>
            <a:fld id="{7B736B3F-DD3A-4638-BDE7-E2E0EC9584C9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hold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85200" y="1447799"/>
            <a:ext cx="7380000" cy="4932000"/>
          </a:xfrm>
        </p:spPr>
        <p:txBody>
          <a:bodyPr/>
          <a:lstStyle/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1710267" y="6646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 slide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85874" y="685800"/>
            <a:ext cx="5590382" cy="573474"/>
          </a:xfrm>
        </p:spPr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85200" y="1447799"/>
            <a:ext cx="5591056" cy="4932000"/>
          </a:xfrm>
        </p:spPr>
        <p:txBody>
          <a:bodyPr/>
          <a:lstStyle/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1710267" y="6646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984000" y="0"/>
            <a:ext cx="2160000" cy="6858000"/>
          </a:xfrm>
        </p:spPr>
        <p:txBody>
          <a:bodyPr lIns="180000" rIns="180000" anchor="ctr" anchorCtr="1">
            <a:normAutofit/>
          </a:bodyPr>
          <a:lstStyle>
            <a:lvl1pPr marL="154800">
              <a:defRPr sz="1200"/>
            </a:lvl1pPr>
          </a:lstStyle>
          <a:p>
            <a:r>
              <a:rPr lang="nb-NO" dirty="0" smtClean="0"/>
              <a:t>Klikk ikon for å legge til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681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7" name="TekstSylinder 6"/>
          <p:cNvSpPr txBox="1"/>
          <p:nvPr userDrawn="1"/>
        </p:nvSpPr>
        <p:spPr>
          <a:xfrm>
            <a:off x="1710267" y="6646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341438"/>
            <a:ext cx="9144000" cy="5516562"/>
          </a:xfrm>
        </p:spPr>
        <p:txBody>
          <a:bodyPr anchor="ctr" anchorCtr="1">
            <a:normAutofit/>
          </a:bodyPr>
          <a:lstStyle>
            <a:lvl1pPr>
              <a:defRPr sz="1200" baseline="0"/>
            </a:lvl1pPr>
          </a:lstStyle>
          <a:p>
            <a:r>
              <a:rPr lang="nb-NO" dirty="0" smtClean="0"/>
              <a:t>Klikk ikon for å legge til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312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lide 2-d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85200" y="1447799"/>
            <a:ext cx="3564000" cy="493200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5104838" y="1447799"/>
            <a:ext cx="3564000" cy="4932000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vileslide - legg bilde und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-6412"/>
            <a:ext cx="0" cy="12824"/>
          </a:xfrm>
        </p:spPr>
        <p:txBody>
          <a:bodyPr/>
          <a:lstStyle>
            <a:lvl1pPr>
              <a:lnSpc>
                <a:spcPts val="50"/>
              </a:lnSpc>
              <a:defRPr sz="1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-19236"/>
            <a:ext cx="0" cy="38472"/>
          </a:xfrm>
        </p:spPr>
        <p:txBody>
          <a:bodyPr/>
          <a:lstStyle>
            <a:lvl1pPr>
              <a:lnSpc>
                <a:spcPts val="50"/>
              </a:lnSpc>
              <a:defRPr sz="100">
                <a:solidFill>
                  <a:schemeClr val="bg1"/>
                </a:solidFill>
              </a:defRPr>
            </a:lvl1pPr>
          </a:lstStyle>
          <a:p>
            <a:fld id="{7B736B3F-DD3A-4638-BDE7-E2E0EC9584C9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5874" y="685800"/>
            <a:ext cx="7380000" cy="573474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 smtClean="0"/>
              <a:t>Klikk for å legge til tittel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200" y="1447800"/>
            <a:ext cx="7380000" cy="492838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nb-NO" dirty="0" smtClean="0"/>
              <a:t>Klikk for å legge til tekst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63267" y="6574917"/>
            <a:ext cx="4434359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rgbClr val="7F7F7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2088" y="6574917"/>
            <a:ext cx="749400" cy="12311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800">
                <a:solidFill>
                  <a:srgbClr val="7F7F7F"/>
                </a:solidFill>
              </a:defRPr>
            </a:lvl1pPr>
          </a:lstStyle>
          <a:p>
            <a:fld id="{7B736B3F-DD3A-4638-BDE7-E2E0EC9584C9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Straight Connector 8"/>
          <p:cNvCxnSpPr/>
          <p:nvPr/>
        </p:nvCxnSpPr>
        <p:spPr>
          <a:xfrm>
            <a:off x="222750" y="6480000"/>
            <a:ext cx="8730281" cy="1117"/>
          </a:xfrm>
          <a:prstGeom prst="line">
            <a:avLst/>
          </a:prstGeom>
          <a:ln w="12700">
            <a:solidFill>
              <a:srgbClr val="BEBE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02324" y="6574917"/>
            <a:ext cx="2159883" cy="12311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nb-NO" sz="800" noProof="1" smtClean="0">
                <a:solidFill>
                  <a:srgbClr val="7F7F7F"/>
                </a:solidFill>
              </a:rPr>
              <a:t>www.samfunnsforskning.no</a:t>
            </a:r>
            <a:endParaRPr lang="nb-NO" sz="800" noProof="1">
              <a:solidFill>
                <a:srgbClr val="7F7F7F"/>
              </a:solidFill>
            </a:endParaRP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154" cy="7406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49" r:id="rId3"/>
    <p:sldLayoutId id="2147483650" r:id="rId4"/>
    <p:sldLayoutId id="2147483664" r:id="rId5"/>
    <p:sldLayoutId id="2147483663" r:id="rId6"/>
    <p:sldLayoutId id="2147483654" r:id="rId7"/>
    <p:sldLayoutId id="2147483655" r:id="rId8"/>
    <p:sldLayoutId id="2147483652" r:id="rId9"/>
    <p:sldLayoutId id="2147483661" r:id="rId10"/>
  </p:sldLayoutIdLst>
  <p:hf hdr="0" dt="0"/>
  <p:txStyles>
    <p:titleStyle>
      <a:lvl1pPr algn="l" defTabSz="914353" rtl="0" eaLnBrk="1" latinLnBrk="0" hangingPunct="1">
        <a:spcBef>
          <a:spcPct val="0"/>
        </a:spcBef>
        <a:buNone/>
        <a:defRPr sz="37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91981" indent="-191981" algn="l" defTabSz="914353" rtl="0" eaLnBrk="1" latinLnBrk="0" hangingPunct="1">
        <a:spcBef>
          <a:spcPct val="20000"/>
        </a:spcBef>
        <a:spcAft>
          <a:spcPts val="759"/>
        </a:spcAft>
        <a:buClr>
          <a:schemeClr val="tx2"/>
        </a:buClr>
        <a:buFont typeface="Lucida Grande"/>
        <a:buChar char="·"/>
        <a:defRPr sz="2800" kern="1200" baseline="0">
          <a:solidFill>
            <a:schemeClr val="tx1"/>
          </a:solidFill>
          <a:latin typeface="Cambria"/>
          <a:ea typeface="+mn-ea"/>
          <a:cs typeface="Cambria"/>
        </a:defRPr>
      </a:lvl1pPr>
      <a:lvl2pPr marL="502277" indent="-214305" algn="l" defTabSz="914353" rtl="0" eaLnBrk="1" latinLnBrk="0" hangingPunct="1">
        <a:spcBef>
          <a:spcPct val="20000"/>
        </a:spcBef>
        <a:spcAft>
          <a:spcPts val="759"/>
        </a:spcAft>
        <a:buClr>
          <a:schemeClr val="tx2"/>
        </a:buClr>
        <a:buFont typeface="Lucida Grande"/>
        <a:buChar char="·"/>
        <a:defRPr sz="2200" kern="1200">
          <a:solidFill>
            <a:schemeClr val="tx1"/>
          </a:solidFill>
          <a:latin typeface="Cambria"/>
          <a:ea typeface="+mn-ea"/>
          <a:cs typeface="Cambria"/>
        </a:defRPr>
      </a:lvl2pPr>
      <a:lvl3pPr marL="945397" indent="-231048" algn="l" defTabSz="914353" rtl="0" eaLnBrk="1" latinLnBrk="0" hangingPunct="1">
        <a:spcBef>
          <a:spcPct val="20000"/>
        </a:spcBef>
        <a:spcAft>
          <a:spcPts val="759"/>
        </a:spcAft>
        <a:buClr>
          <a:schemeClr val="tx2"/>
        </a:buClr>
        <a:buFont typeface="Lucida Grande"/>
        <a:buChar char="·"/>
        <a:defRPr sz="2200" kern="1200">
          <a:solidFill>
            <a:schemeClr val="tx1"/>
          </a:solidFill>
          <a:latin typeface="Cambria"/>
          <a:ea typeface="+mn-ea"/>
          <a:cs typeface="Cambria"/>
        </a:defRPr>
      </a:lvl3pPr>
      <a:lvl4pPr marL="1386285" indent="-227699" algn="l" defTabSz="914353" rtl="0" eaLnBrk="1" latinLnBrk="0" hangingPunct="1">
        <a:spcBef>
          <a:spcPct val="20000"/>
        </a:spcBef>
        <a:spcAft>
          <a:spcPts val="759"/>
        </a:spcAft>
        <a:buClr>
          <a:schemeClr val="tx2"/>
        </a:buClr>
        <a:buFont typeface="Lucida Grande"/>
        <a:buChar char="·"/>
        <a:defRPr sz="2200" kern="1200">
          <a:solidFill>
            <a:schemeClr val="tx1"/>
          </a:solidFill>
          <a:latin typeface="Cambria"/>
          <a:ea typeface="+mn-ea"/>
          <a:cs typeface="Cambria"/>
        </a:defRPr>
      </a:lvl4pPr>
      <a:lvl5pPr marL="1894143" indent="-227699" algn="l" defTabSz="914353" rtl="0" eaLnBrk="1" latinLnBrk="0" hangingPunct="1">
        <a:spcBef>
          <a:spcPct val="20000"/>
        </a:spcBef>
        <a:spcAft>
          <a:spcPts val="759"/>
        </a:spcAft>
        <a:buClr>
          <a:schemeClr val="tx2"/>
        </a:buClr>
        <a:buFont typeface="Lucida Grande"/>
        <a:buChar char="·"/>
        <a:defRPr sz="2200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313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Boforhold og velferd</a:t>
            </a:r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En empirisk studie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 smtClean="0"/>
              <a:t>Kristine von Simson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 smtClean="0"/>
              <a:t>ISF, 11. januar 2019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25000" lnSpcReduction="20000"/>
          </a:bodyPr>
          <a:lstStyle/>
          <a:p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>
          <a:xfrm>
            <a:off x="0" y="-7695"/>
            <a:ext cx="0" cy="15389"/>
          </a:xfrm>
        </p:spPr>
        <p:txBody>
          <a:bodyPr/>
          <a:lstStyle/>
          <a:p>
            <a:fld id="{7B736B3F-DD3A-4638-BDE7-E2E0EC9584C9}" type="slidenum">
              <a:rPr lang="nb-NO" smtClean="0"/>
              <a:pPr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0524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667" y="5479787"/>
            <a:ext cx="8703954" cy="94586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Bolig og velferd, lanseringsseminar januar 2019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3</a:t>
            </a:fld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701222"/>
            <a:ext cx="8099449" cy="4629298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251520" y="5479787"/>
            <a:ext cx="8666101" cy="8295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314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Boforholdsregisteret (SSB)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Kobler bolig og husholdning sammen</a:t>
            </a:r>
          </a:p>
          <a:p>
            <a:r>
              <a:rPr lang="nb-NO" dirty="0" smtClean="0"/>
              <a:t>Viktige variabler:</a:t>
            </a:r>
          </a:p>
          <a:p>
            <a:pPr lvl="1"/>
            <a:r>
              <a:rPr lang="nb-NO" dirty="0" smtClean="0"/>
              <a:t>Type bolig (enebolig, rekkehus, blokk)</a:t>
            </a:r>
          </a:p>
          <a:p>
            <a:pPr lvl="1"/>
            <a:r>
              <a:rPr lang="nb-NO" dirty="0" smtClean="0"/>
              <a:t>Størrelse på bolig (areal, antall rom)</a:t>
            </a:r>
          </a:p>
          <a:p>
            <a:pPr lvl="1"/>
            <a:r>
              <a:rPr lang="nb-NO" dirty="0" smtClean="0"/>
              <a:t>Disposisjonsform (eie/leie)</a:t>
            </a:r>
          </a:p>
          <a:p>
            <a:r>
              <a:rPr lang="nb-NO" dirty="0" smtClean="0"/>
              <a:t>Dekker hele Norges befolkning</a:t>
            </a:r>
          </a:p>
          <a:p>
            <a:r>
              <a:rPr lang="nb-NO" dirty="0" smtClean="0"/>
              <a:t>Oppdateres årlig (1.jan)</a:t>
            </a:r>
          </a:p>
          <a:p>
            <a:r>
              <a:rPr lang="nb-NO" dirty="0" smtClean="0"/>
              <a:t>Kan kobles opp mot andre administrative registre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3780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Rapporten vår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Tre delprosjekter:</a:t>
            </a:r>
          </a:p>
          <a:p>
            <a:pPr marL="514350" indent="-514350">
              <a:buAutoNum type="arabicPeriod"/>
            </a:pPr>
            <a:r>
              <a:rPr lang="nb-NO" dirty="0" smtClean="0"/>
              <a:t>Sammenhengen mellom boforhold og utdannings- og arbeidsmarkedssuksess for barn og unge voksne (boforhold som forklaringsvariabel)</a:t>
            </a:r>
          </a:p>
          <a:p>
            <a:pPr marL="514350" indent="-514350">
              <a:buAutoNum type="arabicPeriod"/>
            </a:pPr>
            <a:r>
              <a:rPr lang="nb-NO" dirty="0" smtClean="0"/>
              <a:t>Vanskeligstilte på boligmarkedet: dynamikk og tilstandsavhengighet</a:t>
            </a:r>
          </a:p>
          <a:p>
            <a:pPr marL="514350" indent="-514350">
              <a:buAutoNum type="arabicPeriod"/>
            </a:pPr>
            <a:r>
              <a:rPr lang="nb-NO" dirty="0" smtClean="0"/>
              <a:t>Sammenhengen mellom ulike mål på velferd og boforhold (boforhold som utfallsvariabel)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5625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Boforholdsregisteret</a:t>
            </a:r>
          </a:p>
          <a:p>
            <a:pPr lvl="1"/>
            <a:r>
              <a:rPr lang="nb-NO" dirty="0" smtClean="0"/>
              <a:t>Tilgjengelige årganger: 2015, 2016, 2017</a:t>
            </a:r>
          </a:p>
          <a:p>
            <a:r>
              <a:rPr lang="nb-NO" dirty="0" smtClean="0"/>
              <a:t>Inntektsregisteret</a:t>
            </a:r>
          </a:p>
          <a:p>
            <a:r>
              <a:rPr lang="nb-NO" dirty="0" smtClean="0"/>
              <a:t>Utdanningsregisteret</a:t>
            </a:r>
          </a:p>
          <a:p>
            <a:r>
              <a:rPr lang="nb-NO" dirty="0" smtClean="0"/>
              <a:t>Befolkningsregisteret</a:t>
            </a:r>
          </a:p>
          <a:p>
            <a:r>
              <a:rPr lang="nb-NO" dirty="0" smtClean="0"/>
              <a:t>Støyregister 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8417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finner vi?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Det å bo trangt, i leiebolig eller være utsatt for støy er forbundet med dårligere skoleresultater for barn og unge</a:t>
            </a:r>
          </a:p>
          <a:p>
            <a:r>
              <a:rPr lang="nb-NO" dirty="0" smtClean="0"/>
              <a:t>Vi finner en betydelig utskifting i gruppen av vanskeligstilte over tid</a:t>
            </a:r>
          </a:p>
          <a:p>
            <a:r>
              <a:rPr lang="nb-NO" dirty="0" smtClean="0"/>
              <a:t>Det å miste jobben eller skille seg er forbundet med en forverring i boforhold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8391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Tolkning av resultater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Kun beskrivende analyser, kan ikke tolkes som årsakssammenhenger</a:t>
            </a:r>
          </a:p>
          <a:p>
            <a:r>
              <a:rPr lang="nb-NO" dirty="0" smtClean="0"/>
              <a:t>Det er ikke tilfeldig hvem som bor hvor, og vi kan ikke kontrollere for all seleksjon i analysene våre</a:t>
            </a:r>
          </a:p>
          <a:p>
            <a:r>
              <a:rPr lang="nb-NO" dirty="0" smtClean="0"/>
              <a:t>Etablerer og dokumenterer viktige sammenhenger som tidligere ikke har vært dokumentert for norske forhold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8388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59998" y="908720"/>
            <a:ext cx="7380000" cy="57347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Sammenhengen mellom boforhold og utdannings- og arbeidsmarkedsutfall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59998" y="1844824"/>
            <a:ext cx="7380000" cy="3886903"/>
          </a:xfrm>
        </p:spPr>
        <p:txBody>
          <a:bodyPr>
            <a:normAutofit/>
          </a:bodyPr>
          <a:lstStyle/>
          <a:p>
            <a:r>
              <a:rPr lang="nb-NO" dirty="0" smtClean="0"/>
              <a:t>Barn og unge voksne (11-29 år):</a:t>
            </a:r>
          </a:p>
          <a:p>
            <a:pPr lvl="1"/>
            <a:r>
              <a:rPr lang="nb-NO" dirty="0" smtClean="0"/>
              <a:t>Tiltak for å forbedre utdanningsutfall og sikre arbeidsmarkedstilknytning høyt oppe på den politiske agendaen</a:t>
            </a:r>
          </a:p>
          <a:p>
            <a:pPr lvl="1"/>
            <a:r>
              <a:rPr lang="nb-NO" dirty="0" smtClean="0"/>
              <a:t>Spesielt mye å tjene på å sikre boforhold for barn sammenlignet med voksne (</a:t>
            </a:r>
            <a:r>
              <a:rPr lang="nb-NO" dirty="0" err="1" smtClean="0"/>
              <a:t>Chetty</a:t>
            </a:r>
            <a:r>
              <a:rPr lang="nb-NO" dirty="0" smtClean="0"/>
              <a:t> et al 2016)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8451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81488" y="753087"/>
            <a:ext cx="7380000" cy="573474"/>
          </a:xfrm>
        </p:spPr>
        <p:txBody>
          <a:bodyPr>
            <a:normAutofit/>
          </a:bodyPr>
          <a:lstStyle/>
          <a:p>
            <a:r>
              <a:rPr lang="nb-NO" dirty="0" smtClean="0"/>
              <a:t>Boforholdsvariabler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331640" y="1484784"/>
            <a:ext cx="6580448" cy="4320480"/>
          </a:xfrm>
        </p:spPr>
        <p:txBody>
          <a:bodyPr>
            <a:normAutofit fontScale="92500"/>
          </a:bodyPr>
          <a:lstStyle/>
          <a:p>
            <a:r>
              <a:rPr lang="nb-NO" dirty="0" smtClean="0"/>
              <a:t>Boligkvalitet:</a:t>
            </a:r>
          </a:p>
          <a:p>
            <a:pPr lvl="1"/>
            <a:r>
              <a:rPr lang="nb-NO" dirty="0" smtClean="0"/>
              <a:t>Trangboddhet: 1) antall rom i boligen er lavere enn antall personer/én person bor på ett rom og 2) antall kvm er under 25 per person</a:t>
            </a:r>
          </a:p>
          <a:p>
            <a:pPr lvl="1"/>
            <a:r>
              <a:rPr lang="nb-NO" dirty="0" smtClean="0"/>
              <a:t>Støy: gjennomsnittlig støynivå per døgn &gt; 55 dB (WHO)</a:t>
            </a:r>
          </a:p>
          <a:p>
            <a:r>
              <a:rPr lang="nb-NO" dirty="0" smtClean="0"/>
              <a:t>Disposisjonsform: eie/leie</a:t>
            </a:r>
          </a:p>
          <a:p>
            <a:r>
              <a:rPr lang="nb-NO" dirty="0" smtClean="0"/>
              <a:t>Nabolag (grunnkrets):</a:t>
            </a:r>
          </a:p>
          <a:p>
            <a:pPr lvl="1"/>
            <a:r>
              <a:rPr lang="nb-NO" dirty="0" smtClean="0"/>
              <a:t>Andel ikke-vestlige innvandrere, utdanningsnivå, andel uføretrygdede, andel sosialhjelpsmottakere, medianinntekt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8801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Boforholdsvariabler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11</a:t>
            </a:fld>
            <a:endParaRPr lang="nb-NO" dirty="0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700808"/>
            <a:ext cx="7992375" cy="358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91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Utfallsvariabler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Nasjonale prøver i 5. og 8. klasse (11 og 14 år)</a:t>
            </a:r>
          </a:p>
          <a:p>
            <a:r>
              <a:rPr lang="nb-NO" dirty="0" smtClean="0"/>
              <a:t>Grunnskolepoeng (16 år)</a:t>
            </a:r>
          </a:p>
          <a:p>
            <a:r>
              <a:rPr lang="nb-NO" dirty="0" smtClean="0"/>
              <a:t>Fullføring av videregående skole ved 21 år</a:t>
            </a:r>
          </a:p>
          <a:p>
            <a:r>
              <a:rPr lang="nb-NO" dirty="0" smtClean="0"/>
              <a:t>NEET ved 21 og 29 år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6301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Kontrollvariabler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Individuelle kjennetegn:</a:t>
            </a:r>
          </a:p>
          <a:p>
            <a:pPr lvl="1"/>
            <a:r>
              <a:rPr lang="nb-NO" dirty="0" smtClean="0"/>
              <a:t>Kjønn</a:t>
            </a:r>
          </a:p>
          <a:p>
            <a:pPr lvl="1"/>
            <a:r>
              <a:rPr lang="nb-NO" dirty="0"/>
              <a:t>I</a:t>
            </a:r>
            <a:r>
              <a:rPr lang="nb-NO" dirty="0" smtClean="0"/>
              <a:t>nnvandringsbakgrunn</a:t>
            </a:r>
          </a:p>
          <a:p>
            <a:r>
              <a:rPr lang="nb-NO" dirty="0" smtClean="0"/>
              <a:t>Husholdningskjennetegn:</a:t>
            </a:r>
          </a:p>
          <a:p>
            <a:pPr lvl="1"/>
            <a:r>
              <a:rPr lang="nb-NO" dirty="0" smtClean="0"/>
              <a:t>Foreldres utdanning og inntekt</a:t>
            </a:r>
          </a:p>
          <a:p>
            <a:pPr lvl="1"/>
            <a:r>
              <a:rPr lang="nb-NO" dirty="0" smtClean="0"/>
              <a:t>Trygdemottak (uføretrygd, sosialhjelp)</a:t>
            </a:r>
          </a:p>
          <a:p>
            <a:pPr lvl="1"/>
            <a:r>
              <a:rPr lang="nb-NO" dirty="0" smtClean="0"/>
              <a:t>Husholdningsstørrelse</a:t>
            </a:r>
          </a:p>
          <a:p>
            <a:pPr marL="287972" lvl="1" indent="0">
              <a:buNone/>
            </a:pPr>
            <a:endParaRPr lang="nb-NO" dirty="0" smtClean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10538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Resultater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2043978"/>
              </p:ext>
            </p:extLst>
          </p:nvPr>
        </p:nvGraphicFramePr>
        <p:xfrm>
          <a:off x="1285874" y="1340768"/>
          <a:ext cx="6166445" cy="4800600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994840">
                  <a:extLst>
                    <a:ext uri="{9D8B030D-6E8A-4147-A177-3AD203B41FA5}">
                      <a16:colId xmlns:a16="http://schemas.microsoft.com/office/drawing/2014/main" val="1638604954"/>
                    </a:ext>
                  </a:extLst>
                </a:gridCol>
                <a:gridCol w="1390535">
                  <a:extLst>
                    <a:ext uri="{9D8B030D-6E8A-4147-A177-3AD203B41FA5}">
                      <a16:colId xmlns:a16="http://schemas.microsoft.com/office/drawing/2014/main" val="1138499145"/>
                    </a:ext>
                  </a:extLst>
                </a:gridCol>
                <a:gridCol w="1390535">
                  <a:extLst>
                    <a:ext uri="{9D8B030D-6E8A-4147-A177-3AD203B41FA5}">
                      <a16:colId xmlns:a16="http://schemas.microsoft.com/office/drawing/2014/main" val="1177859706"/>
                    </a:ext>
                  </a:extLst>
                </a:gridCol>
                <a:gridCol w="1390535">
                  <a:extLst>
                    <a:ext uri="{9D8B030D-6E8A-4147-A177-3AD203B41FA5}">
                      <a16:colId xmlns:a16="http://schemas.microsoft.com/office/drawing/2014/main" val="2489815958"/>
                    </a:ext>
                  </a:extLst>
                </a:gridCol>
              </a:tblGrid>
              <a:tr h="35151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Nasjonale 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prøver 5. trinn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Nasjonale </a:t>
                      </a:r>
                      <a:endParaRPr lang="nb-NO" sz="1400">
                        <a:effectLst/>
                      </a:endParaRP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prøver 8. trinn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</a:rPr>
                        <a:t>Grunnskole-poeng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068793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Trangbodd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–0,471</a:t>
                      </a:r>
                      <a:r>
                        <a:rPr lang="nb-NO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–0,661</a:t>
                      </a:r>
                      <a:r>
                        <a:rPr lang="en-US" sz="1400" baseline="30000" dirty="0">
                          <a:effectLst/>
                        </a:rPr>
                        <a:t>***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–1,097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98246641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(–6,45)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(–8,95)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(–14,67)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6029162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Leietaker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–1,025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–1,404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–2,039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9061059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(–10,60)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(–15,39)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(–21,84)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4077643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Støy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0,106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–0,0135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–0,313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5051815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(1,95)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(–0,26)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(–6,54)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3853577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Nabolag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3954864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 innvandrere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0,0497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0,0618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0,00876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2493577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(10,87)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(14,87)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(1,82)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6016633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 uni.-utdanning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0,0734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0,0995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0,0510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0681232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(20,99)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(29,07)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(17,78)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0715136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 uføretrygd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–0,0114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–0,0244</a:t>
                      </a:r>
                      <a:r>
                        <a:rPr lang="en-US" sz="1400" baseline="30000">
                          <a:effectLst/>
                        </a:rPr>
                        <a:t>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–0,0328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4006652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(–1,01)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(–2,33)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(–3,51)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6466603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 sosialhjelp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–0,0676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–0,0819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–0,0785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1812595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(–3,92)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(–5,23)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(–5,49)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6938545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 inntekt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0,549</a:t>
                      </a:r>
                      <a:r>
                        <a:rPr lang="en-US" sz="1400" baseline="30000">
                          <a:effectLst/>
                        </a:rPr>
                        <a:t>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0,0322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–1,398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4590658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(2,12)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(0,13)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(–6,37)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668680"/>
                  </a:ext>
                </a:extLst>
              </a:tr>
              <a:tr h="17507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Konstantledd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37,87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43,72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58,15</a:t>
                      </a:r>
                      <a:r>
                        <a:rPr lang="en-US" sz="1400" baseline="30000">
                          <a:effectLst/>
                        </a:rPr>
                        <a:t>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3416844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(11,44)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(13,75)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(20,64)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5682806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Årsdummyer 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62349"/>
                  </a:ext>
                </a:extLst>
              </a:tr>
              <a:tr h="50960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Med kontroll for individ- og </a:t>
                      </a:r>
                      <a:r>
                        <a:rPr lang="nb-NO" sz="1400" dirty="0" err="1" smtClean="0">
                          <a:effectLst/>
                        </a:rPr>
                        <a:t>hush.kjennetegn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Ja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7383976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Observasjoner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167 306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165 819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173 086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80811261"/>
                  </a:ext>
                </a:extLst>
              </a:tr>
              <a:tr h="16928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R</a:t>
                      </a:r>
                      <a:r>
                        <a:rPr lang="en-US" sz="1400" baseline="30000">
                          <a:effectLst/>
                        </a:rPr>
                        <a:t>2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0,119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0,160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0,270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2781702"/>
                  </a:ext>
                </a:extLst>
              </a:tr>
            </a:tbl>
          </a:graphicData>
        </a:graphic>
      </p:graphicFrame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14</a:t>
            </a:fld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285874" y="6237312"/>
            <a:ext cx="609443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tx2"/>
              </a:buClr>
            </a:pPr>
            <a:r>
              <a:rPr lang="nb-NO" sz="1100" dirty="0" smtClean="0">
                <a:cs typeface="Times New Roman" pitchFamily="18" charset="0"/>
              </a:rPr>
              <a:t>Alle skoleresultater er målt i </a:t>
            </a:r>
            <a:r>
              <a:rPr lang="nb-NO" sz="1100" dirty="0" err="1" smtClean="0">
                <a:cs typeface="Times New Roman" pitchFamily="18" charset="0"/>
              </a:rPr>
              <a:t>skalapoeng</a:t>
            </a:r>
            <a:r>
              <a:rPr lang="nb-NO" sz="1100" dirty="0" smtClean="0">
                <a:cs typeface="Times New Roman" pitchFamily="18" charset="0"/>
              </a:rPr>
              <a:t> (</a:t>
            </a:r>
            <a:r>
              <a:rPr lang="nb-NO" sz="1100" dirty="0" err="1" smtClean="0">
                <a:cs typeface="Times New Roman" pitchFamily="18" charset="0"/>
              </a:rPr>
              <a:t>gj.snitt</a:t>
            </a:r>
            <a:r>
              <a:rPr lang="nb-NO" sz="1100" dirty="0" smtClean="0">
                <a:cs typeface="Times New Roman" pitchFamily="18" charset="0"/>
              </a:rPr>
              <a:t> 50, </a:t>
            </a:r>
            <a:r>
              <a:rPr lang="nb-NO" sz="1100" dirty="0" err="1" smtClean="0">
                <a:cs typeface="Times New Roman" pitchFamily="18" charset="0"/>
              </a:rPr>
              <a:t>std</a:t>
            </a:r>
            <a:r>
              <a:rPr lang="nb-NO" sz="1100" dirty="0" smtClean="0">
                <a:cs typeface="Times New Roman" pitchFamily="18" charset="0"/>
              </a:rPr>
              <a:t> 10)</a:t>
            </a:r>
          </a:p>
        </p:txBody>
      </p:sp>
    </p:spTree>
    <p:extLst>
      <p:ext uri="{BB962C8B-B14F-4D97-AF65-F5344CB8AC3E}">
        <p14:creationId xmlns:p14="http://schemas.microsoft.com/office/powerpoint/2010/main" val="876133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85874" y="836712"/>
            <a:ext cx="7380000" cy="573474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Vanskeligstilte på boligmarkedet – dynamikk og tilstandsavhengighet</a:t>
            </a:r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560" y="2060848"/>
            <a:ext cx="7514072" cy="3024336"/>
          </a:xfrm>
          <a:prstGeom prst="rect">
            <a:avLst/>
          </a:prstGeom>
        </p:spPr>
      </p:pic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4229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Operasjonalisering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16</a:t>
            </a:fld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569" y="1412776"/>
            <a:ext cx="5554687" cy="4482136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1331640" y="6093296"/>
            <a:ext cx="35283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tx2"/>
              </a:buClr>
            </a:pPr>
            <a:r>
              <a:rPr lang="nb-NO" sz="1100" dirty="0" err="1" smtClean="0">
                <a:cs typeface="Times New Roman" pitchFamily="18" charset="0"/>
              </a:rPr>
              <a:t>Vrålstad</a:t>
            </a:r>
            <a:r>
              <a:rPr lang="nb-NO" sz="1100" dirty="0" smtClean="0">
                <a:cs typeface="Times New Roman" pitchFamily="18" charset="0"/>
              </a:rPr>
              <a:t> (2014), Thorsen (2017)</a:t>
            </a:r>
          </a:p>
        </p:txBody>
      </p:sp>
    </p:spTree>
    <p:extLst>
      <p:ext uri="{BB962C8B-B14F-4D97-AF65-F5344CB8AC3E}">
        <p14:creationId xmlns:p14="http://schemas.microsoft.com/office/powerpoint/2010/main" val="3316031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Operasjonalisering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17</a:t>
            </a:fld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569" y="1412776"/>
            <a:ext cx="5554687" cy="4482136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1331640" y="6093296"/>
            <a:ext cx="35283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tx2"/>
              </a:buClr>
            </a:pPr>
            <a:r>
              <a:rPr lang="nb-NO" sz="1100" dirty="0" err="1" smtClean="0">
                <a:cs typeface="Times New Roman" pitchFamily="18" charset="0"/>
              </a:rPr>
              <a:t>Vrålstad</a:t>
            </a:r>
            <a:r>
              <a:rPr lang="nb-NO" sz="1100" dirty="0" smtClean="0">
                <a:cs typeface="Times New Roman" pitchFamily="18" charset="0"/>
              </a:rPr>
              <a:t> (2014), Thorsen (2017)</a:t>
            </a:r>
          </a:p>
        </p:txBody>
      </p:sp>
      <p:sp>
        <p:nvSpPr>
          <p:cNvPr id="3" name="Rektangel 2"/>
          <p:cNvSpPr/>
          <p:nvPr/>
        </p:nvSpPr>
        <p:spPr>
          <a:xfrm>
            <a:off x="3491880" y="2204864"/>
            <a:ext cx="259228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2072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Problemstilling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 det de samme personene som er vanskeligstilt fra år til år, eller endrer sammensetningen seg over tid?</a:t>
            </a:r>
          </a:p>
          <a:p>
            <a:r>
              <a:rPr lang="nb-NO" dirty="0" smtClean="0"/>
              <a:t>Har noen grupper høyere sannsynlighet for å forbli vanskeligstilt på boligmarkedet?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1961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Utvalg: 25-65 år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873816"/>
              </p:ext>
            </p:extLst>
          </p:nvPr>
        </p:nvGraphicFramePr>
        <p:xfrm>
          <a:off x="1285874" y="1628802"/>
          <a:ext cx="6454477" cy="3863411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283795">
                  <a:extLst>
                    <a:ext uri="{9D8B030D-6E8A-4147-A177-3AD203B41FA5}">
                      <a16:colId xmlns:a16="http://schemas.microsoft.com/office/drawing/2014/main" val="4187095097"/>
                    </a:ext>
                  </a:extLst>
                </a:gridCol>
                <a:gridCol w="1056894">
                  <a:extLst>
                    <a:ext uri="{9D8B030D-6E8A-4147-A177-3AD203B41FA5}">
                      <a16:colId xmlns:a16="http://schemas.microsoft.com/office/drawing/2014/main" val="2584728024"/>
                    </a:ext>
                  </a:extLst>
                </a:gridCol>
                <a:gridCol w="1056894">
                  <a:extLst>
                    <a:ext uri="{9D8B030D-6E8A-4147-A177-3AD203B41FA5}">
                      <a16:colId xmlns:a16="http://schemas.microsoft.com/office/drawing/2014/main" val="3924824659"/>
                    </a:ext>
                  </a:extLst>
                </a:gridCol>
                <a:gridCol w="1056894">
                  <a:extLst>
                    <a:ext uri="{9D8B030D-6E8A-4147-A177-3AD203B41FA5}">
                      <a16:colId xmlns:a16="http://schemas.microsoft.com/office/drawing/2014/main" val="1278275399"/>
                    </a:ext>
                  </a:extLst>
                </a:gridCol>
              </a:tblGrid>
              <a:tr h="252964">
                <a:tc>
                  <a:txBody>
                    <a:bodyPr/>
                    <a:lstStyle/>
                    <a:p>
                      <a:endParaRPr lang="nb-NO" sz="1400" b="0" dirty="0"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2015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2016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2017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2511023"/>
                  </a:ext>
                </a:extLst>
              </a:tr>
              <a:tr h="25296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Antall bosatte personer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2 765 024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2 790 963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2 813 725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7464979"/>
                  </a:ext>
                </a:extLst>
              </a:tr>
              <a:tr h="25296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Hvorav andel med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 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 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 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0459932"/>
                  </a:ext>
                </a:extLst>
              </a:tr>
              <a:tr h="25296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– lavinntekt 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10,8 %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11,0 %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11,1 %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9108646"/>
                  </a:ext>
                </a:extLst>
              </a:tr>
              <a:tr h="25296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– trangboddhet 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9,0 %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9,0 %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9,1 %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3161607"/>
                  </a:ext>
                </a:extLst>
              </a:tr>
              <a:tr h="25296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– høy gjeldsbelastning 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22,4 %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22,5 %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22,4 %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0742195"/>
                  </a:ext>
                </a:extLst>
              </a:tr>
              <a:tr h="46314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Antall vanskeligstilte på boligmarkedet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102 360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106 448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107 020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36870853"/>
                  </a:ext>
                </a:extLst>
              </a:tr>
              <a:tr h="25296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Hvorav andel med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 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 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 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027692"/>
                  </a:ext>
                </a:extLst>
              </a:tr>
              <a:tr h="46314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– lavinntekt og trangboddhet, uten høy gjeldsbelastning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41,0 %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41,7 %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42,0 %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4093458"/>
                  </a:ext>
                </a:extLst>
              </a:tr>
              <a:tr h="703243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– lavinntekt og høy gjeldsbelastning, uten trangboddhet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49,5 %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48,7 %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48,2 %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4736136"/>
                  </a:ext>
                </a:extLst>
              </a:tr>
              <a:tr h="46314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– lavinntekt, trangboddhet og høy gjeldsbelastning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9,5 %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>
                          <a:effectLst/>
                        </a:rPr>
                        <a:t>9,6 %</a:t>
                      </a:r>
                      <a:endParaRPr lang="nb-NO" sz="14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b="0" dirty="0">
                          <a:effectLst/>
                        </a:rPr>
                        <a:t>9,8 %</a:t>
                      </a:r>
                      <a:endParaRPr lang="nb-NO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6727018"/>
                  </a:ext>
                </a:extLst>
              </a:tr>
            </a:tbl>
          </a:graphicData>
        </a:graphic>
      </p:graphicFrame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19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2945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Varighet 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20</a:t>
            </a:fld>
            <a:endParaRPr lang="nb-NO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776470"/>
              </p:ext>
            </p:extLst>
          </p:nvPr>
        </p:nvGraphicFramePr>
        <p:xfrm>
          <a:off x="1402335" y="1988840"/>
          <a:ext cx="3314993" cy="1180749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763767">
                  <a:extLst>
                    <a:ext uri="{9D8B030D-6E8A-4147-A177-3AD203B41FA5}">
                      <a16:colId xmlns:a16="http://schemas.microsoft.com/office/drawing/2014/main" val="3911440801"/>
                    </a:ext>
                  </a:extLst>
                </a:gridCol>
                <a:gridCol w="849998">
                  <a:extLst>
                    <a:ext uri="{9D8B030D-6E8A-4147-A177-3AD203B41FA5}">
                      <a16:colId xmlns:a16="http://schemas.microsoft.com/office/drawing/2014/main" val="3774269983"/>
                    </a:ext>
                  </a:extLst>
                </a:gridCol>
                <a:gridCol w="850614">
                  <a:extLst>
                    <a:ext uri="{9D8B030D-6E8A-4147-A177-3AD203B41FA5}">
                      <a16:colId xmlns:a16="http://schemas.microsoft.com/office/drawing/2014/main" val="3370235989"/>
                    </a:ext>
                  </a:extLst>
                </a:gridCol>
                <a:gridCol w="850614">
                  <a:extLst>
                    <a:ext uri="{9D8B030D-6E8A-4147-A177-3AD203B41FA5}">
                      <a16:colId xmlns:a16="http://schemas.microsoft.com/office/drawing/2014/main" val="1854034695"/>
                    </a:ext>
                  </a:extLst>
                </a:gridCol>
              </a:tblGrid>
              <a:tr h="469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2015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2016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2017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489108328"/>
                  </a:ext>
                </a:extLst>
              </a:tr>
              <a:tr h="331602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2015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100,0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(102 360)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50,5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(51 665)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29,7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(30 453)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607644601"/>
                  </a:ext>
                </a:extLst>
              </a:tr>
              <a:tr h="331602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2016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.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100,0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(106 448)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49,5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(52 714)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605979545"/>
                  </a:ext>
                </a:extLst>
              </a:tr>
            </a:tbl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1402334" y="1531602"/>
            <a:ext cx="705809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tx2"/>
              </a:buClr>
            </a:pPr>
            <a:r>
              <a:rPr lang="nb-NO" dirty="0" smtClean="0">
                <a:cs typeface="Times New Roman" pitchFamily="18" charset="0"/>
              </a:rPr>
              <a:t>Andelen av alle vanskeligstilte et gitt år som er vanskeligstilt årene etter</a:t>
            </a:r>
          </a:p>
        </p:txBody>
      </p:sp>
    </p:spTree>
    <p:extLst>
      <p:ext uri="{BB962C8B-B14F-4D97-AF65-F5344CB8AC3E}">
        <p14:creationId xmlns:p14="http://schemas.microsoft.com/office/powerpoint/2010/main" val="4231957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Varighet 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21</a:t>
            </a:fld>
            <a:endParaRPr lang="nb-NO" dirty="0"/>
          </a:p>
        </p:txBody>
      </p:sp>
      <p:graphicFrame>
        <p:nvGraphicFramePr>
          <p:cNvPr id="8" name="Tabel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776470"/>
              </p:ext>
            </p:extLst>
          </p:nvPr>
        </p:nvGraphicFramePr>
        <p:xfrm>
          <a:off x="1402335" y="1988840"/>
          <a:ext cx="3314993" cy="1180749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763767">
                  <a:extLst>
                    <a:ext uri="{9D8B030D-6E8A-4147-A177-3AD203B41FA5}">
                      <a16:colId xmlns:a16="http://schemas.microsoft.com/office/drawing/2014/main" val="3911440801"/>
                    </a:ext>
                  </a:extLst>
                </a:gridCol>
                <a:gridCol w="849998">
                  <a:extLst>
                    <a:ext uri="{9D8B030D-6E8A-4147-A177-3AD203B41FA5}">
                      <a16:colId xmlns:a16="http://schemas.microsoft.com/office/drawing/2014/main" val="3774269983"/>
                    </a:ext>
                  </a:extLst>
                </a:gridCol>
                <a:gridCol w="850614">
                  <a:extLst>
                    <a:ext uri="{9D8B030D-6E8A-4147-A177-3AD203B41FA5}">
                      <a16:colId xmlns:a16="http://schemas.microsoft.com/office/drawing/2014/main" val="3370235989"/>
                    </a:ext>
                  </a:extLst>
                </a:gridCol>
                <a:gridCol w="850614">
                  <a:extLst>
                    <a:ext uri="{9D8B030D-6E8A-4147-A177-3AD203B41FA5}">
                      <a16:colId xmlns:a16="http://schemas.microsoft.com/office/drawing/2014/main" val="1854034695"/>
                    </a:ext>
                  </a:extLst>
                </a:gridCol>
              </a:tblGrid>
              <a:tr h="469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2015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2016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2017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489108328"/>
                  </a:ext>
                </a:extLst>
              </a:tr>
              <a:tr h="331602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2015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100,0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(102 360)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50,5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(51 665)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29,7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(30 453)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607644601"/>
                  </a:ext>
                </a:extLst>
              </a:tr>
              <a:tr h="331602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2016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.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100,0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(106 448)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49,5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(52 714)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605979545"/>
                  </a:ext>
                </a:extLst>
              </a:tr>
            </a:tbl>
          </a:graphicData>
        </a:graphic>
      </p:graphicFrame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788904"/>
              </p:ext>
            </p:extLst>
          </p:nvPr>
        </p:nvGraphicFramePr>
        <p:xfrm>
          <a:off x="1402335" y="4101662"/>
          <a:ext cx="2593601" cy="1208519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838615">
                  <a:extLst>
                    <a:ext uri="{9D8B030D-6E8A-4147-A177-3AD203B41FA5}">
                      <a16:colId xmlns:a16="http://schemas.microsoft.com/office/drawing/2014/main" val="1633981663"/>
                    </a:ext>
                  </a:extLst>
                </a:gridCol>
                <a:gridCol w="838615">
                  <a:extLst>
                    <a:ext uri="{9D8B030D-6E8A-4147-A177-3AD203B41FA5}">
                      <a16:colId xmlns:a16="http://schemas.microsoft.com/office/drawing/2014/main" val="1194808445"/>
                    </a:ext>
                  </a:extLst>
                </a:gridCol>
                <a:gridCol w="916371">
                  <a:extLst>
                    <a:ext uri="{9D8B030D-6E8A-4147-A177-3AD203B41FA5}">
                      <a16:colId xmlns:a16="http://schemas.microsoft.com/office/drawing/2014/main" val="751302088"/>
                    </a:ext>
                  </a:extLst>
                </a:gridCol>
              </a:tblGrid>
              <a:tr h="171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4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2016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2017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3759253472"/>
                  </a:ext>
                </a:extLst>
              </a:tr>
              <a:tr h="490118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2016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100,0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(40 809)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40,2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(16 410)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1378213394"/>
                  </a:ext>
                </a:extLst>
              </a:tr>
              <a:tr h="490118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2017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.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100,0</a:t>
                      </a:r>
                    </a:p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(39 510)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/>
                </a:tc>
                <a:extLst>
                  <a:ext uri="{0D108BD9-81ED-4DB2-BD59-A6C34878D82A}">
                    <a16:rowId xmlns:a16="http://schemas.microsoft.com/office/drawing/2014/main" val="3151990353"/>
                  </a:ext>
                </a:extLst>
              </a:tr>
            </a:tbl>
          </a:graphicData>
        </a:graphic>
      </p:graphicFrame>
      <p:sp>
        <p:nvSpPr>
          <p:cNvPr id="10" name="TekstSylinder 9"/>
          <p:cNvSpPr txBox="1"/>
          <p:nvPr/>
        </p:nvSpPr>
        <p:spPr>
          <a:xfrm>
            <a:off x="1402334" y="1531602"/>
            <a:ext cx="705809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tx2"/>
              </a:buClr>
            </a:pPr>
            <a:r>
              <a:rPr lang="nb-NO" dirty="0" smtClean="0">
                <a:cs typeface="Times New Roman" pitchFamily="18" charset="0"/>
              </a:rPr>
              <a:t>Andelen av alle vanskeligstilte et gitt år som er vanskeligstilt årene etter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1402334" y="3663457"/>
            <a:ext cx="705809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tx2"/>
              </a:buClr>
            </a:pPr>
            <a:r>
              <a:rPr lang="nb-NO" dirty="0" smtClean="0">
                <a:cs typeface="Times New Roman" pitchFamily="18" charset="0"/>
              </a:rPr>
              <a:t>Andelen av </a:t>
            </a:r>
            <a:r>
              <a:rPr lang="nb-NO" i="1" dirty="0" smtClean="0">
                <a:cs typeface="Times New Roman" pitchFamily="18" charset="0"/>
              </a:rPr>
              <a:t>nye</a:t>
            </a:r>
            <a:r>
              <a:rPr lang="nb-NO" dirty="0" smtClean="0">
                <a:cs typeface="Times New Roman" pitchFamily="18" charset="0"/>
              </a:rPr>
              <a:t> vanskeligstilte et gitt år som er vanskeligstilt årene etter</a:t>
            </a:r>
          </a:p>
        </p:txBody>
      </p:sp>
    </p:spTree>
    <p:extLst>
      <p:ext uri="{BB962C8B-B14F-4D97-AF65-F5344CB8AC3E}">
        <p14:creationId xmlns:p14="http://schemas.microsoft.com/office/powerpoint/2010/main" val="3876675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Dynamikk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22</a:t>
            </a:fld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18951" y="1614470"/>
            <a:ext cx="44697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 err="1" smtClean="0"/>
              <a:t>Innstrømsrate</a:t>
            </a:r>
            <a:r>
              <a:rPr lang="nb-NO" sz="1350" dirty="0" smtClean="0"/>
              <a:t>: andelen av alle ikke-vanskeligstilte personer et gitt år som går inn i </a:t>
            </a:r>
            <a:r>
              <a:rPr lang="nb-NO" sz="1350" dirty="0" err="1" smtClean="0"/>
              <a:t>vanskeligstilthet</a:t>
            </a:r>
            <a:r>
              <a:rPr lang="nb-NO" sz="1350" dirty="0" smtClean="0"/>
              <a:t> året etter </a:t>
            </a:r>
            <a:endParaRPr lang="nb-NO" sz="135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4488729" y="1614470"/>
            <a:ext cx="4617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 err="1" smtClean="0"/>
              <a:t>Utstrømsrate</a:t>
            </a:r>
            <a:r>
              <a:rPr lang="nb-NO" sz="1350" dirty="0" smtClean="0"/>
              <a:t>: andelen av alle vanskeligstilte et gitt år som slutter å være vanskeligstilt året etter</a:t>
            </a:r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2236180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Dynamikk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23</a:t>
            </a:fld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9" y="2249171"/>
            <a:ext cx="4513668" cy="30044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49173"/>
            <a:ext cx="4511565" cy="30078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kstSylinder 7"/>
          <p:cNvSpPr txBox="1"/>
          <p:nvPr/>
        </p:nvSpPr>
        <p:spPr>
          <a:xfrm>
            <a:off x="18951" y="1614470"/>
            <a:ext cx="44697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 err="1" smtClean="0"/>
              <a:t>Innstrømsrate</a:t>
            </a:r>
            <a:r>
              <a:rPr lang="nb-NO" sz="1350" dirty="0" smtClean="0"/>
              <a:t>: andelen av alle ikke-vanskeligstilte personer et gitt år som går inn i </a:t>
            </a:r>
            <a:r>
              <a:rPr lang="nb-NO" sz="1350" dirty="0" err="1" smtClean="0"/>
              <a:t>vanskeligstilthet</a:t>
            </a:r>
            <a:r>
              <a:rPr lang="nb-NO" sz="1350" dirty="0" smtClean="0"/>
              <a:t> året etter </a:t>
            </a:r>
            <a:endParaRPr lang="nb-NO" sz="135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4488729" y="1614470"/>
            <a:ext cx="4617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 err="1" smtClean="0"/>
              <a:t>Utstrømsrate</a:t>
            </a:r>
            <a:r>
              <a:rPr lang="nb-NO" sz="1350" dirty="0" smtClean="0"/>
              <a:t>: andelen av alle vanskeligstilte et gitt år som slutter å være vanskeligstilt året etter</a:t>
            </a:r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4569299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Dynamikk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24</a:t>
            </a:fld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9" y="2249171"/>
            <a:ext cx="4513668" cy="30044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49173"/>
            <a:ext cx="4511565" cy="30078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kstSylinder 7"/>
          <p:cNvSpPr txBox="1"/>
          <p:nvPr/>
        </p:nvSpPr>
        <p:spPr>
          <a:xfrm>
            <a:off x="18951" y="1614470"/>
            <a:ext cx="44697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 err="1" smtClean="0"/>
              <a:t>Innstrømsrate</a:t>
            </a:r>
            <a:r>
              <a:rPr lang="nb-NO" sz="1350" dirty="0" smtClean="0"/>
              <a:t>: andelen av alle ikke-vanskeligstilte personer et gitt år som går inn i </a:t>
            </a:r>
            <a:r>
              <a:rPr lang="nb-NO" sz="1350" dirty="0" err="1" smtClean="0"/>
              <a:t>vanskeligstilthet</a:t>
            </a:r>
            <a:r>
              <a:rPr lang="nb-NO" sz="1350" dirty="0" smtClean="0"/>
              <a:t> året etter </a:t>
            </a:r>
            <a:endParaRPr lang="nb-NO" sz="135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4488729" y="1614470"/>
            <a:ext cx="4617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 err="1" smtClean="0"/>
              <a:t>Utstrømsrate</a:t>
            </a:r>
            <a:r>
              <a:rPr lang="nb-NO" sz="1350" dirty="0" smtClean="0"/>
              <a:t>: andelen av alle vanskeligstilte et gitt år som slutter å være vanskeligstilt året etter</a:t>
            </a:r>
            <a:endParaRPr lang="nb-NO" sz="1350" dirty="0"/>
          </a:p>
        </p:txBody>
      </p:sp>
      <p:sp>
        <p:nvSpPr>
          <p:cNvPr id="3" name="Ellipse 2"/>
          <p:cNvSpPr/>
          <p:nvPr/>
        </p:nvSpPr>
        <p:spPr>
          <a:xfrm>
            <a:off x="331841" y="3019864"/>
            <a:ext cx="504056" cy="553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/>
          <p:cNvSpPr/>
          <p:nvPr/>
        </p:nvSpPr>
        <p:spPr>
          <a:xfrm>
            <a:off x="4845510" y="2477497"/>
            <a:ext cx="662594" cy="11192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1020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Dynamikk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25</a:t>
            </a:fld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9" y="2249171"/>
            <a:ext cx="4513668" cy="30044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49173"/>
            <a:ext cx="4511565" cy="30078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kstSylinder 7"/>
          <p:cNvSpPr txBox="1"/>
          <p:nvPr/>
        </p:nvSpPr>
        <p:spPr>
          <a:xfrm>
            <a:off x="18951" y="1614470"/>
            <a:ext cx="44697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 err="1" smtClean="0"/>
              <a:t>Innstrømsrate</a:t>
            </a:r>
            <a:r>
              <a:rPr lang="nb-NO" sz="1350" dirty="0" smtClean="0"/>
              <a:t>: andelen av alle ikke-vanskeligstilte personer et gitt år som går inn i </a:t>
            </a:r>
            <a:r>
              <a:rPr lang="nb-NO" sz="1350" dirty="0" err="1" smtClean="0"/>
              <a:t>vanskeligstilthet</a:t>
            </a:r>
            <a:r>
              <a:rPr lang="nb-NO" sz="1350" dirty="0" smtClean="0"/>
              <a:t> året etter </a:t>
            </a:r>
            <a:endParaRPr lang="nb-NO" sz="1350" dirty="0"/>
          </a:p>
        </p:txBody>
      </p:sp>
      <p:sp>
        <p:nvSpPr>
          <p:cNvPr id="9" name="TekstSylinder 8"/>
          <p:cNvSpPr txBox="1"/>
          <p:nvPr/>
        </p:nvSpPr>
        <p:spPr>
          <a:xfrm>
            <a:off x="4488729" y="1614470"/>
            <a:ext cx="4617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50" dirty="0" err="1" smtClean="0"/>
              <a:t>Utstrømsrate</a:t>
            </a:r>
            <a:r>
              <a:rPr lang="nb-NO" sz="1350" dirty="0" smtClean="0"/>
              <a:t>: andelen av alle vanskeligstilte et gitt år som slutter å være vanskeligstilt året etter</a:t>
            </a:r>
            <a:endParaRPr lang="nb-NO" sz="1350" dirty="0"/>
          </a:p>
        </p:txBody>
      </p:sp>
      <p:sp>
        <p:nvSpPr>
          <p:cNvPr id="3" name="Ellipse 2"/>
          <p:cNvSpPr/>
          <p:nvPr/>
        </p:nvSpPr>
        <p:spPr>
          <a:xfrm>
            <a:off x="3707904" y="2708920"/>
            <a:ext cx="648072" cy="8877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/>
          <p:cNvSpPr/>
          <p:nvPr/>
        </p:nvSpPr>
        <p:spPr>
          <a:xfrm>
            <a:off x="8259901" y="2577130"/>
            <a:ext cx="662594" cy="11192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224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Boforhold som avhengig variabel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Hvilke velferdsvariabler kan være med på å forklare boforhold?</a:t>
            </a:r>
          </a:p>
          <a:p>
            <a:r>
              <a:rPr lang="nb-NO" dirty="0" smtClean="0"/>
              <a:t>Boforholdsvariabler: </a:t>
            </a:r>
          </a:p>
          <a:p>
            <a:pPr lvl="1"/>
            <a:r>
              <a:rPr lang="nb-NO" dirty="0" smtClean="0"/>
              <a:t>Trangboddhet</a:t>
            </a:r>
          </a:p>
          <a:p>
            <a:pPr lvl="1"/>
            <a:r>
              <a:rPr lang="nb-NO" dirty="0" smtClean="0"/>
              <a:t>Leietaker</a:t>
            </a:r>
          </a:p>
          <a:p>
            <a:pPr lvl="1"/>
            <a:r>
              <a:rPr lang="nb-NO" dirty="0" smtClean="0"/>
              <a:t>Støy</a:t>
            </a:r>
          </a:p>
          <a:p>
            <a:r>
              <a:rPr lang="nb-NO" dirty="0" smtClean="0"/>
              <a:t>Utvalg: personer 25-65 år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26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9093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Panelanalyser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Er endringer i arbeidsmarkedstilknytning eller sivilstatus forbundet med endring i boforhold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27</a:t>
            </a:fld>
            <a:endParaRPr lang="nb-NO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00" y="2564904"/>
            <a:ext cx="6049628" cy="349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4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Resultater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692823"/>
              </p:ext>
            </p:extLst>
          </p:nvPr>
        </p:nvGraphicFramePr>
        <p:xfrm>
          <a:off x="1278737" y="1988840"/>
          <a:ext cx="4205859" cy="1345883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783288">
                  <a:extLst>
                    <a:ext uri="{9D8B030D-6E8A-4147-A177-3AD203B41FA5}">
                      <a16:colId xmlns:a16="http://schemas.microsoft.com/office/drawing/2014/main" val="3136977932"/>
                    </a:ext>
                  </a:extLst>
                </a:gridCol>
                <a:gridCol w="1142540">
                  <a:extLst>
                    <a:ext uri="{9D8B030D-6E8A-4147-A177-3AD203B41FA5}">
                      <a16:colId xmlns:a16="http://schemas.microsoft.com/office/drawing/2014/main" val="754781957"/>
                    </a:ext>
                  </a:extLst>
                </a:gridCol>
                <a:gridCol w="1142540">
                  <a:extLst>
                    <a:ext uri="{9D8B030D-6E8A-4147-A177-3AD203B41FA5}">
                      <a16:colId xmlns:a16="http://schemas.microsoft.com/office/drawing/2014/main" val="2364774929"/>
                    </a:ext>
                  </a:extLst>
                </a:gridCol>
                <a:gridCol w="1137491">
                  <a:extLst>
                    <a:ext uri="{9D8B030D-6E8A-4147-A177-3AD203B41FA5}">
                      <a16:colId xmlns:a16="http://schemas.microsoft.com/office/drawing/2014/main" val="27886287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2016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Trangbodd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Leietaker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Støy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8386389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U/jobb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0,0072***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0,0405***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0,0146***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359101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(0,00099)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(0,0014)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(0,0019)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7104111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Med kontr.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072970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N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1 827 901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1 756 177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1 242 937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651327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R2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0,031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0,057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0,035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465576800"/>
                  </a:ext>
                </a:extLst>
              </a:tr>
            </a:tbl>
          </a:graphicData>
        </a:graphic>
      </p:graphicFrame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36B3F-DD3A-4638-BDE7-E2E0EC9584C9}" type="slidenum">
              <a:rPr lang="nb-NO" smtClean="0"/>
              <a:pPr/>
              <a:t>28</a:t>
            </a:fld>
            <a:endParaRPr lang="nb-NO" dirty="0"/>
          </a:p>
        </p:txBody>
      </p:sp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733898"/>
              </p:ext>
            </p:extLst>
          </p:nvPr>
        </p:nvGraphicFramePr>
        <p:xfrm>
          <a:off x="1278737" y="4095161"/>
          <a:ext cx="4198722" cy="159638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839198">
                  <a:extLst>
                    <a:ext uri="{9D8B030D-6E8A-4147-A177-3AD203B41FA5}">
                      <a16:colId xmlns:a16="http://schemas.microsoft.com/office/drawing/2014/main" val="3873503090"/>
                    </a:ext>
                  </a:extLst>
                </a:gridCol>
                <a:gridCol w="1056735">
                  <a:extLst>
                    <a:ext uri="{9D8B030D-6E8A-4147-A177-3AD203B41FA5}">
                      <a16:colId xmlns:a16="http://schemas.microsoft.com/office/drawing/2014/main" val="4049395260"/>
                    </a:ext>
                  </a:extLst>
                </a:gridCol>
                <a:gridCol w="1265169">
                  <a:extLst>
                    <a:ext uri="{9D8B030D-6E8A-4147-A177-3AD203B41FA5}">
                      <a16:colId xmlns:a16="http://schemas.microsoft.com/office/drawing/2014/main" val="483604222"/>
                    </a:ext>
                  </a:extLst>
                </a:gridCol>
                <a:gridCol w="1037620">
                  <a:extLst>
                    <a:ext uri="{9D8B030D-6E8A-4147-A177-3AD203B41FA5}">
                      <a16:colId xmlns:a16="http://schemas.microsoft.com/office/drawing/2014/main" val="4089937239"/>
                    </a:ext>
                  </a:extLst>
                </a:gridCol>
              </a:tblGrid>
              <a:tr h="37315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2016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 smtClean="0">
                          <a:effectLst/>
                        </a:rPr>
                        <a:t>Trangbodd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Leietaker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Støy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178285"/>
                  </a:ext>
                </a:extLst>
              </a:tr>
              <a:tr h="207267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Skilt 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–0,0039*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0,139***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0,176***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712181195"/>
                  </a:ext>
                </a:extLst>
              </a:tr>
              <a:tr h="2072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(0,0016)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(0,0028)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(0,0042)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69895050"/>
                  </a:ext>
                </a:extLst>
              </a:tr>
              <a:tr h="373151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Med kontr.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Ja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0941504"/>
                  </a:ext>
                </a:extLst>
              </a:tr>
              <a:tr h="207267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N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1 066 450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1 090 271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774 814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987866219"/>
                  </a:ext>
                </a:extLst>
              </a:tr>
              <a:tr h="207267">
                <a:tc>
                  <a:txBody>
                    <a:bodyPr/>
                    <a:lstStyle/>
                    <a:p>
                      <a:pPr algn="just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R2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0,062</a:t>
                      </a:r>
                      <a:endParaRPr lang="nb-NO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0,073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0,030</a:t>
                      </a:r>
                      <a:endParaRPr lang="nb-NO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42842571"/>
                  </a:ext>
                </a:extLst>
              </a:tr>
            </a:tbl>
          </a:graphicData>
        </a:graphic>
      </p:graphicFrame>
      <p:sp>
        <p:nvSpPr>
          <p:cNvPr id="8" name="TekstSylinder 7"/>
          <p:cNvSpPr txBox="1"/>
          <p:nvPr/>
        </p:nvSpPr>
        <p:spPr>
          <a:xfrm>
            <a:off x="1285874" y="1700808"/>
            <a:ext cx="3430142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tx2"/>
              </a:buClr>
            </a:pPr>
            <a:r>
              <a:rPr lang="nb-NO" dirty="0" smtClean="0">
                <a:cs typeface="Times New Roman" pitchFamily="18" charset="0"/>
              </a:rPr>
              <a:t>Miste jobben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1297955" y="3789040"/>
            <a:ext cx="3430142" cy="2880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chemeClr val="tx2"/>
              </a:buClr>
            </a:pPr>
            <a:r>
              <a:rPr lang="nb-NO" dirty="0" smtClean="0">
                <a:cs typeface="Times New Roman" pitchFamily="18" charset="0"/>
              </a:rPr>
              <a:t>Skilsmisse</a:t>
            </a:r>
          </a:p>
        </p:txBody>
      </p:sp>
    </p:spTree>
    <p:extLst>
      <p:ext uri="{BB962C8B-B14F-4D97-AF65-F5344CB8AC3E}">
        <p14:creationId xmlns:p14="http://schemas.microsoft.com/office/powerpoint/2010/main" val="3163090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-1836712" y="-1"/>
            <a:ext cx="18002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Innsetting av heldekkende bilde bak </a:t>
            </a:r>
            <a:r>
              <a:rPr lang="nb-NO" sz="1200" b="1" dirty="0" smtClean="0"/>
              <a:t>logo</a:t>
            </a:r>
            <a:r>
              <a:rPr lang="nb-NO" sz="1200" dirty="0" smtClean="0"/>
              <a:t>:</a:t>
            </a:r>
          </a:p>
          <a:p>
            <a:r>
              <a:rPr lang="nb-NO" sz="1000" dirty="0" smtClean="0"/>
              <a:t>1</a:t>
            </a:r>
            <a:r>
              <a:rPr lang="nb-NO" sz="1000" dirty="0"/>
              <a:t>. Høyreklikk på lysbildet</a:t>
            </a:r>
          </a:p>
          <a:p>
            <a:r>
              <a:rPr lang="nb-NO" sz="1000" dirty="0"/>
              <a:t>2. Velg </a:t>
            </a:r>
            <a:r>
              <a:rPr lang="nb-NO" sz="1000" b="1" dirty="0"/>
              <a:t>Formater bakgrunn</a:t>
            </a:r>
            <a:endParaRPr lang="nb-NO" sz="1000" dirty="0"/>
          </a:p>
          <a:p>
            <a:r>
              <a:rPr lang="nb-NO" sz="1000" dirty="0"/>
              <a:t>3. Velg </a:t>
            </a:r>
            <a:r>
              <a:rPr lang="nb-NO" sz="1000" b="1" dirty="0"/>
              <a:t>Bilde eller tekstur</a:t>
            </a:r>
            <a:endParaRPr lang="nb-NO" sz="1000" dirty="0"/>
          </a:p>
          <a:p>
            <a:r>
              <a:rPr lang="nb-NO" sz="1000" dirty="0"/>
              <a:t>4. Klikk </a:t>
            </a:r>
            <a:r>
              <a:rPr lang="nb-NO" sz="1000" b="1" dirty="0"/>
              <a:t>Sett inn fra: Fil...</a:t>
            </a:r>
            <a:endParaRPr lang="nb-NO" sz="1000" dirty="0"/>
          </a:p>
          <a:p>
            <a:r>
              <a:rPr lang="nb-NO" sz="1000" dirty="0"/>
              <a:t>5. Velg ønsket bilde og </a:t>
            </a:r>
            <a:r>
              <a:rPr lang="nb-NO" sz="1000" dirty="0" smtClean="0"/>
              <a:t>    </a:t>
            </a:r>
          </a:p>
          <a:p>
            <a:r>
              <a:rPr lang="nb-NO" sz="1000" dirty="0" smtClean="0"/>
              <a:t>    klikk</a:t>
            </a:r>
            <a:r>
              <a:rPr lang="nb-NO" sz="1000" dirty="0"/>
              <a:t> </a:t>
            </a:r>
            <a:r>
              <a:rPr lang="nb-NO" sz="1000" b="1" dirty="0"/>
              <a:t>Åpne</a:t>
            </a:r>
            <a:endParaRPr lang="nb-NO" sz="1000" dirty="0"/>
          </a:p>
          <a:p>
            <a:r>
              <a:rPr lang="nb-NO" sz="1000" dirty="0"/>
              <a:t>6. Klikk </a:t>
            </a:r>
            <a:r>
              <a:rPr lang="nb-NO" sz="1000" b="1" dirty="0"/>
              <a:t>Lukk</a:t>
            </a:r>
            <a:endParaRPr lang="nb-NO" sz="1000" dirty="0"/>
          </a:p>
          <a:p>
            <a:endParaRPr lang="nb-NO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SF_norsk_NY">
  <a:themeElements>
    <a:clrScheme name="Institutt for samfunnsforskning">
      <a:dk1>
        <a:sysClr val="windowText" lastClr="000000"/>
      </a:dk1>
      <a:lt1>
        <a:sysClr val="window" lastClr="FFFFFF"/>
      </a:lt1>
      <a:dk2>
        <a:srgbClr val="373C82"/>
      </a:dk2>
      <a:lt2>
        <a:srgbClr val="808080"/>
      </a:lt2>
      <a:accent1>
        <a:srgbClr val="373C82"/>
      </a:accent1>
      <a:accent2>
        <a:srgbClr val="BEBEBE"/>
      </a:accent2>
      <a:accent3>
        <a:srgbClr val="3CA09D"/>
      </a:accent3>
      <a:accent4>
        <a:srgbClr val="7D558C"/>
      </a:accent4>
      <a:accent5>
        <a:srgbClr val="D7873C"/>
      </a:accent5>
      <a:accent6>
        <a:srgbClr val="808080"/>
      </a:accent6>
      <a:hlink>
        <a:srgbClr val="0000FF"/>
      </a:hlink>
      <a:folHlink>
        <a:srgbClr val="800080"/>
      </a:folHlink>
    </a:clrScheme>
    <a:fontScheme name="ArialCambria">
      <a:majorFont>
        <a:latin typeface="Arial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marL="209550" indent="-209550">
          <a:buClr>
            <a:schemeClr val="tx2"/>
          </a:buClr>
          <a:buFont typeface="Arial" panose="020B0604020202020204" pitchFamily="34" charset="0"/>
          <a:buChar char="·"/>
          <a:defRPr dirty="0" err="1" smtClean="0"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isf_mal_norsk (2)</Template>
  <TotalTime>121</TotalTime>
  <Words>1119</Words>
  <Application>Microsoft Office PowerPoint</Application>
  <PresentationFormat>Skjermfremvisning (4:3)</PresentationFormat>
  <Paragraphs>364</Paragraphs>
  <Slides>29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29</vt:i4>
      </vt:variant>
    </vt:vector>
  </HeadingPairs>
  <TitlesOfParts>
    <vt:vector size="35" baseType="lpstr">
      <vt:lpstr>Arial</vt:lpstr>
      <vt:lpstr>Calibri</vt:lpstr>
      <vt:lpstr>Cambria</vt:lpstr>
      <vt:lpstr>Lucida Grande</vt:lpstr>
      <vt:lpstr>Times New Roman</vt:lpstr>
      <vt:lpstr>ISF_norsk_NY</vt:lpstr>
      <vt:lpstr>PowerPoint-presentasjon</vt:lpstr>
      <vt:lpstr>Boforhold og velferd</vt:lpstr>
      <vt:lpstr>PowerPoint-presentasjon</vt:lpstr>
      <vt:lpstr>Boforholdsregisteret (SSB)</vt:lpstr>
      <vt:lpstr>Rapporten vår</vt:lpstr>
      <vt:lpstr>Data</vt:lpstr>
      <vt:lpstr>Hva finner vi?</vt:lpstr>
      <vt:lpstr>Tolkning av resultater</vt:lpstr>
      <vt:lpstr>Sammenhengen mellom boforhold og utdannings- og arbeidsmarkedsutfall</vt:lpstr>
      <vt:lpstr>Boforholdsvariabler</vt:lpstr>
      <vt:lpstr>Boforholdsvariabler</vt:lpstr>
      <vt:lpstr>Utfallsvariabler</vt:lpstr>
      <vt:lpstr>Kontrollvariabler</vt:lpstr>
      <vt:lpstr>Resultater</vt:lpstr>
      <vt:lpstr>Vanskeligstilte på boligmarkedet – dynamikk og tilstandsavhengighet</vt:lpstr>
      <vt:lpstr>Operasjonalisering</vt:lpstr>
      <vt:lpstr>Operasjonalisering</vt:lpstr>
      <vt:lpstr>Problemstilling</vt:lpstr>
      <vt:lpstr>Utvalg: 25-65 år</vt:lpstr>
      <vt:lpstr>Varighet </vt:lpstr>
      <vt:lpstr>Varighet </vt:lpstr>
      <vt:lpstr>Dynamikk</vt:lpstr>
      <vt:lpstr>Dynamikk</vt:lpstr>
      <vt:lpstr>Dynamikk</vt:lpstr>
      <vt:lpstr>Dynamikk</vt:lpstr>
      <vt:lpstr>Boforhold som avhengig variabel</vt:lpstr>
      <vt:lpstr>Panelanalyser</vt:lpstr>
      <vt:lpstr>Resultater</vt:lpstr>
      <vt:lpstr>PowerPoint-presentasjon</vt:lpstr>
    </vt:vector>
  </TitlesOfParts>
  <Manager/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/>
  <dc:creator>Kristine von Simson</dc:creator>
  <cp:keywords/>
  <dc:description>Template by addpoint.no</dc:description>
  <cp:lastModifiedBy>Eirin Konstad Nilsen</cp:lastModifiedBy>
  <cp:revision>13</cp:revision>
  <dcterms:created xsi:type="dcterms:W3CDTF">2019-01-10T18:36:55Z</dcterms:created>
  <dcterms:modified xsi:type="dcterms:W3CDTF">2019-01-16T13:52:52Z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 ">
    <vt:lpwstr>addpoint.no</vt:lpwstr>
  </property>
</Properties>
</file>