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256" r:id="rId2"/>
    <p:sldId id="259" r:id="rId3"/>
    <p:sldId id="260" r:id="rId4"/>
    <p:sldId id="258" r:id="rId5"/>
    <p:sldId id="265" r:id="rId6"/>
    <p:sldId id="266" r:id="rId7"/>
    <p:sldId id="261" r:id="rId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napToObjects="1">
      <p:cViewPr varScale="1">
        <p:scale>
          <a:sx n="107" d="100"/>
          <a:sy n="107" d="100"/>
        </p:scale>
        <p:origin x="84" y="64"/>
      </p:cViewPr>
      <p:guideLst>
        <p:guide orient="horz" pos="184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0C0AB1-7777-EA48-9872-393DAA530DA8}" type="datetimeFigureOut">
              <a:rPr lang="en-US" smtClean="0"/>
              <a:t>11/19/2018</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933263-C1CE-E34A-AD46-7ADCC4573628}" type="slidenum">
              <a:rPr lang="nb-NO" smtClean="0"/>
              <a:t>‹#›</a:t>
            </a:fld>
            <a:endParaRPr lang="nb-NO"/>
          </a:p>
        </p:txBody>
      </p:sp>
    </p:spTree>
    <p:extLst>
      <p:ext uri="{BB962C8B-B14F-4D97-AF65-F5344CB8AC3E}">
        <p14:creationId xmlns:p14="http://schemas.microsoft.com/office/powerpoint/2010/main" val="12121099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B59900-1D02-0848-AA82-6ED8C4CCA000}" type="datetimeFigureOut">
              <a:rPr lang="en-US" smtClean="0"/>
              <a:t>11/19/2018</a:t>
            </a:fld>
            <a:endParaRPr lang="nb-NO"/>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5E6AF7-0F88-4448-99BD-1AC252BB1A7B}" type="slidenum">
              <a:rPr lang="nb-NO" smtClean="0"/>
              <a:t>‹#›</a:t>
            </a:fld>
            <a:endParaRPr lang="nb-NO"/>
          </a:p>
        </p:txBody>
      </p:sp>
    </p:spTree>
    <p:extLst>
      <p:ext uri="{BB962C8B-B14F-4D97-AF65-F5344CB8AC3E}">
        <p14:creationId xmlns:p14="http://schemas.microsoft.com/office/powerpoint/2010/main" val="32985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BE5E6AF7-0F88-4448-99BD-1AC252BB1A7B}" type="slidenum">
              <a:rPr lang="nb-NO" smtClean="0"/>
              <a:t>1</a:t>
            </a:fld>
            <a:endParaRPr lang="nb-NO"/>
          </a:p>
        </p:txBody>
      </p:sp>
    </p:spTree>
    <p:extLst>
      <p:ext uri="{BB962C8B-B14F-4D97-AF65-F5344CB8AC3E}">
        <p14:creationId xmlns:p14="http://schemas.microsoft.com/office/powerpoint/2010/main" val="79228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sz="1200" kern="1200" dirty="0" smtClean="0">
                <a:solidFill>
                  <a:schemeClr val="tx1"/>
                </a:solidFill>
                <a:effectLst/>
                <a:latin typeface="+mn-lt"/>
                <a:ea typeface="+mn-ea"/>
                <a:cs typeface="+mn-cs"/>
              </a:rPr>
              <a:t>En tid med globalisering og </a:t>
            </a:r>
            <a:r>
              <a:rPr lang="nb-NO" sz="1200" kern="1200" dirty="0" err="1" smtClean="0">
                <a:solidFill>
                  <a:schemeClr val="tx1"/>
                </a:solidFill>
                <a:effectLst/>
                <a:latin typeface="+mn-lt"/>
                <a:ea typeface="+mn-ea"/>
                <a:cs typeface="+mn-cs"/>
              </a:rPr>
              <a:t>pluralisering</a:t>
            </a:r>
            <a:r>
              <a:rPr lang="nb-NO" sz="1200" kern="1200" dirty="0" smtClean="0">
                <a:solidFill>
                  <a:schemeClr val="tx1"/>
                </a:solidFill>
                <a:effectLst/>
                <a:latin typeface="+mn-lt"/>
                <a:ea typeface="+mn-ea"/>
                <a:cs typeface="+mn-cs"/>
              </a:rPr>
              <a:t> utfordrer den norske velferdsstaten. F.eks. ble prinsippet om </a:t>
            </a:r>
            <a:r>
              <a:rPr lang="nb-NO" sz="1200" kern="1200" dirty="0" err="1" smtClean="0">
                <a:solidFill>
                  <a:schemeClr val="tx1"/>
                </a:solidFill>
                <a:effectLst/>
                <a:latin typeface="+mn-lt"/>
                <a:ea typeface="+mn-ea"/>
                <a:cs typeface="+mn-cs"/>
              </a:rPr>
              <a:t>universialisme</a:t>
            </a:r>
            <a:r>
              <a:rPr lang="nb-NO" sz="1200" kern="1200" dirty="0" smtClean="0">
                <a:solidFill>
                  <a:schemeClr val="tx1"/>
                </a:solidFill>
                <a:effectLst/>
                <a:latin typeface="+mn-lt"/>
                <a:ea typeface="+mn-ea"/>
                <a:cs typeface="+mn-cs"/>
              </a:rPr>
              <a:t> – at velferdsordninger skal være universelle – utformet i en tid da samfunnet var homogent og egalitære verdier stod sentralt. Hva nå når både økt innvandring og generelle samfunnsendringer som individualisering, liberalisering og globalisering, som innebærer mer mangfoldige interesser, verdier, identiteter osv., utfordrer og setter press på velferdsstaten? Er det behov for mer målrettede/spesialiserte tiltak til erstatning for de universelle ordningene?</a:t>
            </a:r>
          </a:p>
          <a:p>
            <a:r>
              <a:rPr lang="nb-NO" sz="1200" kern="1200" dirty="0" smtClean="0">
                <a:solidFill>
                  <a:schemeClr val="tx1"/>
                </a:solidFill>
                <a:effectLst/>
                <a:latin typeface="+mn-lt"/>
                <a:ea typeface="+mn-ea"/>
                <a:cs typeface="+mn-cs"/>
              </a:rPr>
              <a:t>Selv om Norge fortsatt må sies å være en «uteligger» mht. økonomisk handlingsrom i forhold til nabolandene, gir de nevnte utviklingstrekkene, her kan en også nevne det som omtales som «eldrebølgen», utfordringer for velferdspolitikken framover – blant annet sett i lys av den økonomiske veksten ser ut til å stagnere. Et økende mangfold blant sivilsamfunnsorganisasjoner kan til dels svare på slike utfordringer. Slike foreninger representerer et mangfold av interesser, og kan således både sette press på velferdsstaten, men også bidra til løsninger av velferdsproblemer med nye og innovative innspill til velferdspolitikken og ved å bidra til med egen-initierte velferdstjenester. Et mangfold av forventninger krever et tilsvarende mangfold av tilbud, kan en tenke seg.</a:t>
            </a:r>
          </a:p>
          <a:p>
            <a:r>
              <a:rPr lang="nb-NO" sz="1200" kern="1200" dirty="0" smtClean="0">
                <a:solidFill>
                  <a:schemeClr val="tx1"/>
                </a:solidFill>
                <a:effectLst/>
                <a:latin typeface="+mn-lt"/>
                <a:ea typeface="+mn-ea"/>
                <a:cs typeface="+mn-cs"/>
              </a:rPr>
              <a:t>Fra å ha et system der den korporative kanalen har stått sentralt, dvs. der interesseorganisasjoner og –grupper har inngått i strukturen som har utformet velferdsstaten, har vi nå fått en mindre institusjonalisert form med økt lobbing fra et økende mangfold av interessegrupper. Samtidig kan vi si at vi har hatt en utvikling der velferdsstatens ekspansjon, flere områder har blitt inkludert som kjerneoppgaver for velferdspolitikken, har gjort rommet for sivile aktører på velferdsområdet mindre, og mindre enn f.eks. i andre land der mer er overlatt til religiøse, filantropiske og veldedige organisasjon. Utviklingen de siste tiårene peker imidlertid på et økt fokus på bidragene fra sivilsamfunnsorganisasjoner i utviklingen av velferdssamfunnet, hvor tiltak i grenseflaten mellom sivil og offentlig sektor synes mer vanlige. Vi står overfor en «</a:t>
            </a:r>
            <a:r>
              <a:rPr lang="nb-NO" sz="1200" kern="1200" dirty="0" err="1" smtClean="0">
                <a:solidFill>
                  <a:schemeClr val="tx1"/>
                </a:solidFill>
                <a:effectLst/>
                <a:latin typeface="+mn-lt"/>
                <a:ea typeface="+mn-ea"/>
                <a:cs typeface="+mn-cs"/>
              </a:rPr>
              <a:t>instrumentalisering</a:t>
            </a:r>
            <a:r>
              <a:rPr lang="nb-NO" sz="1200" kern="1200" dirty="0" smtClean="0">
                <a:solidFill>
                  <a:schemeClr val="tx1"/>
                </a:solidFill>
                <a:effectLst/>
                <a:latin typeface="+mn-lt"/>
                <a:ea typeface="+mn-ea"/>
                <a:cs typeface="+mn-cs"/>
              </a:rPr>
              <a:t> av det sivile rommet» ifølge frivillighetsforsker Håkon Lorentzen (2015: 209).</a:t>
            </a:r>
          </a:p>
          <a:p>
            <a:endParaRPr lang="nb-NO" dirty="0"/>
          </a:p>
        </p:txBody>
      </p:sp>
      <p:sp>
        <p:nvSpPr>
          <p:cNvPr id="4" name="Plassholder for lysbildenummer 3"/>
          <p:cNvSpPr>
            <a:spLocks noGrp="1"/>
          </p:cNvSpPr>
          <p:nvPr>
            <p:ph type="sldNum" sz="quarter" idx="10"/>
          </p:nvPr>
        </p:nvSpPr>
        <p:spPr/>
        <p:txBody>
          <a:bodyPr/>
          <a:lstStyle/>
          <a:p>
            <a:fld id="{0979C383-88B9-C14D-B285-0D18DB7B766A}" type="slidenum">
              <a:rPr lang="nb-NO" smtClean="0"/>
              <a:pPr/>
              <a:t>2</a:t>
            </a:fld>
            <a:endParaRPr lang="nb-NO"/>
          </a:p>
        </p:txBody>
      </p:sp>
    </p:spTree>
    <p:extLst>
      <p:ext uri="{BB962C8B-B14F-4D97-AF65-F5344CB8AC3E}">
        <p14:creationId xmlns:p14="http://schemas.microsoft.com/office/powerpoint/2010/main" val="43132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Det empiriske tilfanget til dette delprosjektet vil i hovedsak bestå av 35-40 intervjuer med ansatte i det offentlige systemet regionalt og lokalt som anskaffer tjenester fra sivile aktører, og med informanter fra aktuelle sivilsamfunnsorganisasjoner innen de tre områdene. Det kan også være aktuelt å intervjue noen offentlige tilbydere for sammenlikning. I tillegg vil hente inn dokumenter fra de de aktuelle sivilsamfunnsorganisasjoner og gjøre dokumentstudier av den offentlige politikken på områdene. Datainnsamlingen koordineres noe med de andre delprosjektene, herunder policy-dokumenter og litteraturstudier om utviklingen på de tre velferdsområdene de siste 40 årene. Vi vil dessuten får tilgang til empiri (kvantitativ og kvalitativ) om interesseorganisasjoner/brukerorganisasjoner på de tre områdene via delprosjekt 3, og om innvandrerorganisasjoner spesielt via delprosjekt 2.</a:t>
            </a:r>
          </a:p>
          <a:p>
            <a:r>
              <a:rPr lang="nb-NO" sz="1200" kern="1200" dirty="0" smtClean="0">
                <a:solidFill>
                  <a:schemeClr val="tx1"/>
                </a:solidFill>
                <a:effectLst/>
                <a:latin typeface="+mn-lt"/>
                <a:ea typeface="+mn-ea"/>
                <a:cs typeface="+mn-cs"/>
              </a:rPr>
              <a:t>Valgene av sivilsamfunnsorganisasjoner vil struktureres ut fra to dimensjoner, alder på organisasjonen og andelen/graden av frivillighet. Begge dimensjonene kan antas å innvirke på den rollen sivilsamfunnsorganisasjoner inntar som velferdstilbydere; er det slik at nyere organisasjoner er mer åpne for nye løsninger og/eller at organisasjoner med høy andel profesjonelle letter fanger opp ny kunnskap og kan tilpasse den egen virksomhet (absorptive </a:t>
            </a:r>
            <a:r>
              <a:rPr lang="nb-NO" sz="1200" kern="1200" dirty="0" err="1" smtClean="0">
                <a:solidFill>
                  <a:schemeClr val="tx1"/>
                </a:solidFill>
                <a:effectLst/>
                <a:latin typeface="+mn-lt"/>
                <a:ea typeface="+mn-ea"/>
                <a:cs typeface="+mn-cs"/>
              </a:rPr>
              <a:t>capacity</a:t>
            </a:r>
            <a:r>
              <a:rPr lang="nb-NO" sz="1200" kern="1200" dirty="0" smtClean="0">
                <a:solidFill>
                  <a:schemeClr val="tx1"/>
                </a:solidFill>
                <a:effectLst/>
                <a:latin typeface="+mn-lt"/>
                <a:ea typeface="+mn-ea"/>
                <a:cs typeface="+mn-cs"/>
              </a:rPr>
              <a:t>)?</a:t>
            </a:r>
          </a:p>
          <a:p>
            <a:r>
              <a:rPr lang="nb-NO" sz="1200" kern="1200" dirty="0" smtClean="0">
                <a:solidFill>
                  <a:schemeClr val="tx1"/>
                </a:solidFill>
                <a:effectLst/>
                <a:latin typeface="+mn-lt"/>
                <a:ea typeface="+mn-ea"/>
                <a:cs typeface="+mn-cs"/>
              </a:rPr>
              <a:t>Følgende enkle tabell kan gi en oversikt over datainnsamlingen.</a:t>
            </a:r>
          </a:p>
          <a:p>
            <a:endParaRPr lang="nb-NO" dirty="0"/>
          </a:p>
        </p:txBody>
      </p:sp>
      <p:sp>
        <p:nvSpPr>
          <p:cNvPr id="4" name="Plassholder for lysbildenummer 3"/>
          <p:cNvSpPr>
            <a:spLocks noGrp="1"/>
          </p:cNvSpPr>
          <p:nvPr>
            <p:ph type="sldNum" sz="quarter" idx="10"/>
          </p:nvPr>
        </p:nvSpPr>
        <p:spPr/>
        <p:txBody>
          <a:bodyPr/>
          <a:lstStyle/>
          <a:p>
            <a:fld id="{0979C383-88B9-C14D-B285-0D18DB7B766A}" type="slidenum">
              <a:rPr lang="nb-NO" smtClean="0"/>
              <a:pPr/>
              <a:t>3</a:t>
            </a:fld>
            <a:endParaRPr lang="nb-NO"/>
          </a:p>
        </p:txBody>
      </p:sp>
    </p:spTree>
    <p:extLst>
      <p:ext uri="{BB962C8B-B14F-4D97-AF65-F5344CB8AC3E}">
        <p14:creationId xmlns:p14="http://schemas.microsoft.com/office/powerpoint/2010/main" val="2423470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85000" lnSpcReduction="20000"/>
          </a:bodyPr>
          <a:lstStyle/>
          <a:p>
            <a:r>
              <a:rPr lang="nb-NO" sz="1200" kern="1200" dirty="0" smtClean="0">
                <a:solidFill>
                  <a:schemeClr val="tx1"/>
                </a:solidFill>
                <a:effectLst/>
                <a:latin typeface="+mn-lt"/>
                <a:ea typeface="+mn-ea"/>
                <a:cs typeface="+mn-cs"/>
              </a:rPr>
              <a:t>Vi har valgt å konsentrere innsamlingen av empiri på tre ulike velferdsområder på tvers av de fire delprosjektene: 1) rusfeltet, 2) sosial boligpolitikk og 3) arbeidsavklaring/yrkesrettet attføring. Hovedgrunnen er at vi da får en mer sammenhengene datainnsamling der konteksten på det enkelte velferdsområdene blir tatt høyde for, samtidig som disse tre områdene kan sies å representere ulike områder mht. frivillig engasjement, både historisk og i dag:</a:t>
            </a:r>
          </a:p>
          <a:p>
            <a:r>
              <a:rPr lang="nb-NO" sz="1200" kern="1200" dirty="0" smtClean="0">
                <a:solidFill>
                  <a:schemeClr val="tx1"/>
                </a:solidFill>
                <a:effectLst/>
                <a:latin typeface="+mn-lt"/>
                <a:ea typeface="+mn-ea"/>
                <a:cs typeface="+mn-cs"/>
              </a:rPr>
              <a:t>Med tiltak som Legemiddelassistert behandling (LAR) (fra 1992) og Rusreformen (2004) kan vi si at rusfeltet er blitt «</a:t>
            </a:r>
            <a:r>
              <a:rPr lang="nb-NO" sz="1200" kern="1200" dirty="0" err="1" smtClean="0">
                <a:solidFill>
                  <a:schemeClr val="tx1"/>
                </a:solidFill>
                <a:effectLst/>
                <a:latin typeface="+mn-lt"/>
                <a:ea typeface="+mn-ea"/>
                <a:cs typeface="+mn-cs"/>
              </a:rPr>
              <a:t>medikalisert</a:t>
            </a:r>
            <a:r>
              <a:rPr lang="nb-NO" sz="1200" kern="1200" dirty="0" smtClean="0">
                <a:solidFill>
                  <a:schemeClr val="tx1"/>
                </a:solidFill>
                <a:effectLst/>
                <a:latin typeface="+mn-lt"/>
                <a:ea typeface="+mn-ea"/>
                <a:cs typeface="+mn-cs"/>
              </a:rPr>
              <a:t>» innholdsmessig og organisatorisk – rusbehandlingen er nå en del av helsesektoren og brukerne har pasientrettigheter. For et felt som tradisjonelt hatt en stor plass for sivile foreninger basert på religiøse, diakonale og filantropiske idealer byr dette på utfordringer - skviser dette sivile aktører ut av feltet? - men også mulighetsrom til å tilby tjenester i grenselandet mellom helse- og sosialfag, såkalt tverrfaglig spesialisert rusbehandling. Samtidig finnes det sted en form for </a:t>
            </a:r>
            <a:r>
              <a:rPr lang="nb-NO" sz="1200" kern="1200" dirty="0" err="1" smtClean="0">
                <a:solidFill>
                  <a:schemeClr val="tx1"/>
                </a:solidFill>
                <a:effectLst/>
                <a:latin typeface="+mn-lt"/>
                <a:ea typeface="+mn-ea"/>
                <a:cs typeface="+mn-cs"/>
              </a:rPr>
              <a:t>de-institusjonalisering</a:t>
            </a:r>
            <a:r>
              <a:rPr lang="nb-NO" sz="1200" kern="1200" dirty="0" smtClean="0">
                <a:solidFill>
                  <a:schemeClr val="tx1"/>
                </a:solidFill>
                <a:effectLst/>
                <a:latin typeface="+mn-lt"/>
                <a:ea typeface="+mn-ea"/>
                <a:cs typeface="+mn-cs"/>
              </a:rPr>
              <a:t> i den forstand at oppholdstiden i institusjoner skal ned og mer av </a:t>
            </a:r>
            <a:r>
              <a:rPr lang="nb-NO" sz="1200" kern="1200" dirty="0" err="1" smtClean="0">
                <a:solidFill>
                  <a:schemeClr val="tx1"/>
                </a:solidFill>
                <a:effectLst/>
                <a:latin typeface="+mn-lt"/>
                <a:ea typeface="+mn-ea"/>
                <a:cs typeface="+mn-cs"/>
              </a:rPr>
              <a:t>habilitering</a:t>
            </a:r>
            <a:r>
              <a:rPr lang="nb-NO" sz="1200" kern="1200" dirty="0" smtClean="0">
                <a:solidFill>
                  <a:schemeClr val="tx1"/>
                </a:solidFill>
                <a:effectLst/>
                <a:latin typeface="+mn-lt"/>
                <a:ea typeface="+mn-ea"/>
                <a:cs typeface="+mn-cs"/>
              </a:rPr>
              <a:t>/rehabilitering skal skje i kommunene i etterkant av behandling, jamfør Samhandlingsreformen. Dette peker også mot vårt andre område:</a:t>
            </a:r>
          </a:p>
          <a:p>
            <a:r>
              <a:rPr lang="nb-NO" sz="1200" kern="1200" dirty="0" smtClean="0">
                <a:solidFill>
                  <a:schemeClr val="tx1"/>
                </a:solidFill>
                <a:effectLst/>
                <a:latin typeface="+mn-lt"/>
                <a:ea typeface="+mn-ea"/>
                <a:cs typeface="+mn-cs"/>
              </a:rPr>
              <a:t>Sosial boligpolitikk har ikke vært et omfattende velferdsområde i Norge hvor selveierskap til bolig er normen, men har de seinere årene blitt en mer målrettet velferdstjeneste for folk i vanskelige livssituasjon, og følgelig mer </a:t>
            </a:r>
            <a:r>
              <a:rPr lang="nb-NO" sz="1200" kern="1200" dirty="0" err="1" smtClean="0">
                <a:solidFill>
                  <a:schemeClr val="tx1"/>
                </a:solidFill>
                <a:effectLst/>
                <a:latin typeface="+mn-lt"/>
                <a:ea typeface="+mn-ea"/>
                <a:cs typeface="+mn-cs"/>
              </a:rPr>
              <a:t>residualisert</a:t>
            </a:r>
            <a:r>
              <a:rPr lang="nb-NO" sz="1200" kern="1200" dirty="0" smtClean="0">
                <a:solidFill>
                  <a:schemeClr val="tx1"/>
                </a:solidFill>
                <a:effectLst/>
                <a:latin typeface="+mn-lt"/>
                <a:ea typeface="+mn-ea"/>
                <a:cs typeface="+mn-cs"/>
              </a:rPr>
              <a:t> (før var det mer et generelt tilbud til folk som hadde en økonomisk vanskelig situasjon). Ulike reformer (psykisk helse og rus) har bidratt til en nedbygging av/forkorting av institusjonell behandling, som nevnt ovenfor, noe som har bidratt til økt målgruppefokus ute i kommunene, som igjen har medført at innholdet i den sosiale boligpolitikken er blitt viktigere. Disse prosessene har følgelig åpnet opp for at sivilsamfunnsorganisasjoner kan spille en mer framtredende rolle på dette området som tidligere har vært dominert av kommunene. </a:t>
            </a:r>
          </a:p>
          <a:p>
            <a:r>
              <a:rPr lang="nb-NO" sz="1200" kern="1200" dirty="0" smtClean="0">
                <a:solidFill>
                  <a:schemeClr val="tx1"/>
                </a:solidFill>
                <a:effectLst/>
                <a:latin typeface="+mn-lt"/>
                <a:ea typeface="+mn-ea"/>
                <a:cs typeface="+mn-cs"/>
              </a:rPr>
              <a:t>Arbeidsavklaring/arbeidsrettede tiltak for personer med nedsatt arbeidsevne (yrkesrettet attføring) er et velferdsområdet som har vært dominert av det offentlige og </a:t>
            </a:r>
            <a:r>
              <a:rPr lang="nb-NO" sz="1200" kern="1200" dirty="0" err="1" smtClean="0">
                <a:solidFill>
                  <a:schemeClr val="tx1"/>
                </a:solidFill>
                <a:effectLst/>
                <a:latin typeface="+mn-lt"/>
                <a:ea typeface="+mn-ea"/>
                <a:cs typeface="+mn-cs"/>
              </a:rPr>
              <a:t>semi</a:t>
            </a:r>
            <a:r>
              <a:rPr lang="nb-NO" sz="1200" kern="1200" dirty="0" smtClean="0">
                <a:solidFill>
                  <a:schemeClr val="tx1"/>
                </a:solidFill>
                <a:effectLst/>
                <a:latin typeface="+mn-lt"/>
                <a:ea typeface="+mn-ea"/>
                <a:cs typeface="+mn-cs"/>
              </a:rPr>
              <a:t>-offentlige organer (arbeidsmarkedsbedrifter, attføringsvirksomhet osv.). NAV-reformen (2005/6) med påfølgende «innholdsreform» åpnet opp for økt private tilbud, i første rekke har dette kommet fra for-profitt virksomheter (selv om grensen her ikke er helt entydig), men også etter hvert fra sivilsamfunnsorganisasjoner, med alternative tilnærming og metoder (kognitiv terapi/fysisk aktivitet) for å få personer med nedsatt arbeidsevne (tidligere yrkeshemmede) tilbake i jobb. Samtidig er dette et område med klare statlige reguleringer, lokale krav og spesifisering og forventinger fra NAV-ansatte selv. Spørsmålet er altså om nykommere på feltet tilpasser seg disse standardene eller presenterer nye måter/metoder for arbeidsavklaring og arbeidsrettet rehabilitering.</a:t>
            </a:r>
          </a:p>
          <a:p>
            <a:endParaRPr lang="nb-NO" dirty="0"/>
          </a:p>
        </p:txBody>
      </p:sp>
      <p:sp>
        <p:nvSpPr>
          <p:cNvPr id="4" name="Plassholder for lysbildenummer 3"/>
          <p:cNvSpPr>
            <a:spLocks noGrp="1"/>
          </p:cNvSpPr>
          <p:nvPr>
            <p:ph type="sldNum" sz="quarter" idx="10"/>
          </p:nvPr>
        </p:nvSpPr>
        <p:spPr/>
        <p:txBody>
          <a:bodyPr/>
          <a:lstStyle/>
          <a:p>
            <a:fld id="{0979C383-88B9-C14D-B285-0D18DB7B766A}" type="slidenum">
              <a:rPr lang="nb-NO" smtClean="0"/>
              <a:pPr/>
              <a:t>4</a:t>
            </a:fld>
            <a:endParaRPr lang="nb-NO"/>
          </a:p>
        </p:txBody>
      </p:sp>
    </p:spTree>
    <p:extLst>
      <p:ext uri="{BB962C8B-B14F-4D97-AF65-F5344CB8AC3E}">
        <p14:creationId xmlns:p14="http://schemas.microsoft.com/office/powerpoint/2010/main" val="1258143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2042319"/>
            <a:ext cx="4316012" cy="1551781"/>
          </a:xfrm>
        </p:spPr>
        <p:txBody>
          <a:bodyPr anchor="b"/>
          <a:lstStyle/>
          <a:p>
            <a:r>
              <a:rPr lang="nb-NO" smtClean="0"/>
              <a:t>Klikk for å redigere tittelstil</a:t>
            </a:r>
            <a:endParaRPr lang="nb-NO" dirty="0"/>
          </a:p>
        </p:txBody>
      </p:sp>
      <p:sp>
        <p:nvSpPr>
          <p:cNvPr id="3" name="Subtitle 2"/>
          <p:cNvSpPr>
            <a:spLocks noGrp="1"/>
          </p:cNvSpPr>
          <p:nvPr>
            <p:ph type="subTitle" idx="1"/>
          </p:nvPr>
        </p:nvSpPr>
        <p:spPr>
          <a:xfrm>
            <a:off x="497288" y="3924300"/>
            <a:ext cx="4316012" cy="533400"/>
          </a:xfrm>
        </p:spPr>
        <p:txBody>
          <a:bodyPr lIns="0" rIns="0">
            <a:normAutofit/>
          </a:bodyPr>
          <a:lstStyle>
            <a:lvl1pPr marL="0" indent="0" algn="l">
              <a:buNone/>
              <a:defRPr sz="1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9A370975-CB35-024B-B5C8-CC31BB415381}"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a:p>
        </p:txBody>
      </p:sp>
      <p:cxnSp>
        <p:nvCxnSpPr>
          <p:cNvPr id="13" name="Straight Connector 12"/>
          <p:cNvCxnSpPr/>
          <p:nvPr userDrawn="1"/>
        </p:nvCxnSpPr>
        <p:spPr>
          <a:xfrm>
            <a:off x="494536" y="37735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6"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4870" y="213305"/>
            <a:ext cx="2748460" cy="1076564"/>
          </a:xfrm>
          <a:prstGeom prst="rect">
            <a:avLst/>
          </a:prstGeom>
        </p:spPr>
      </p:pic>
    </p:spTree>
    <p:extLst>
      <p:ext uri="{BB962C8B-B14F-4D97-AF65-F5344CB8AC3E}">
        <p14:creationId xmlns:p14="http://schemas.microsoft.com/office/powerpoint/2010/main" val="5027265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D1AF3A42-6A4E-1F47-BEF9-20A0978B421A}"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7" name="Rectangle 6"/>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8" name="Straight Connector 7"/>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8443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ext -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a:xfrm>
            <a:off x="587253" y="1594843"/>
            <a:ext cx="3944079"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855682A3-06B6-6749-9F7A-2916A03F484F}"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7" name="Rectangle 6"/>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8" name="Straight Connector 7"/>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3"/>
          </p:nvPr>
        </p:nvSpPr>
        <p:spPr>
          <a:xfrm>
            <a:off x="4673870" y="1594843"/>
            <a:ext cx="3944079"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85402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 + Text - White">
    <p:spTree>
      <p:nvGrpSpPr>
        <p:cNvPr id="1" name=""/>
        <p:cNvGrpSpPr/>
        <p:nvPr/>
      </p:nvGrpSpPr>
      <p:grpSpPr>
        <a:xfrm>
          <a:off x="0" y="0"/>
          <a:ext cx="0" cy="0"/>
          <a:chOff x="0" y="0"/>
          <a:chExt cx="0" cy="0"/>
        </a:xfrm>
      </p:grpSpPr>
      <p:sp>
        <p:nvSpPr>
          <p:cNvPr id="2" name="Title 1"/>
          <p:cNvSpPr>
            <a:spLocks noGrp="1"/>
          </p:cNvSpPr>
          <p:nvPr>
            <p:ph type="title"/>
          </p:nvPr>
        </p:nvSpPr>
        <p:spPr>
          <a:xfrm>
            <a:off x="45042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6848946D-D622-424F-8802-2FB8329B651D}"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152400" y="165100"/>
            <a:ext cx="3829050" cy="4530585"/>
          </a:xfrm>
          <a:solidFill>
            <a:srgbClr val="7E9492"/>
          </a:solidFill>
        </p:spPr>
        <p:txBody>
          <a:bodyPr/>
          <a:lstStyle/>
          <a:p>
            <a:r>
              <a:rPr lang="nb-NO" smtClean="0"/>
              <a:t>Klikk ikonet for å legge til et bilde</a:t>
            </a: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48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Pic – White">
    <p:spTree>
      <p:nvGrpSpPr>
        <p:cNvPr id="1" name=""/>
        <p:cNvGrpSpPr/>
        <p:nvPr/>
      </p:nvGrpSpPr>
      <p:grpSpPr>
        <a:xfrm>
          <a:off x="0" y="0"/>
          <a:ext cx="0" cy="0"/>
          <a:chOff x="0" y="0"/>
          <a:chExt cx="0" cy="0"/>
        </a:xfrm>
      </p:grpSpPr>
      <p:sp>
        <p:nvSpPr>
          <p:cNvPr id="2" name="Title 1"/>
          <p:cNvSpPr>
            <a:spLocks noGrp="1"/>
          </p:cNvSpPr>
          <p:nvPr>
            <p:ph type="title"/>
          </p:nvPr>
        </p:nvSpPr>
        <p:spPr>
          <a:xfrm>
            <a:off x="5037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BD4DE1C8-95FA-0C44-B65E-22A00A393EAE}"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5156110" y="165100"/>
            <a:ext cx="3829050" cy="4530585"/>
          </a:xfrm>
          <a:solidFill>
            <a:srgbClr val="7E9492"/>
          </a:solidFill>
        </p:spPr>
        <p:txBody>
          <a:bodyPr/>
          <a:lstStyle/>
          <a:p>
            <a:r>
              <a:rPr lang="nb-NO" smtClean="0"/>
              <a:t>Klikk ikonet for å legge til et bilde</a:t>
            </a: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7588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 Text - White">
    <p:spTree>
      <p:nvGrpSpPr>
        <p:cNvPr id="1" name=""/>
        <p:cNvGrpSpPr/>
        <p:nvPr/>
      </p:nvGrpSpPr>
      <p:grpSpPr>
        <a:xfrm>
          <a:off x="0" y="0"/>
          <a:ext cx="0" cy="0"/>
          <a:chOff x="0" y="0"/>
          <a:chExt cx="0" cy="0"/>
        </a:xfrm>
      </p:grpSpPr>
      <p:sp>
        <p:nvSpPr>
          <p:cNvPr id="2" name="Title 1"/>
          <p:cNvSpPr>
            <a:spLocks noGrp="1"/>
          </p:cNvSpPr>
          <p:nvPr>
            <p:ph type="title"/>
          </p:nvPr>
        </p:nvSpPr>
        <p:spPr>
          <a:xfrm>
            <a:off x="45042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BA5284E7-553A-544F-B01D-3C7B5F9972AA}"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15240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Content Placeholder 17"/>
          <p:cNvSpPr>
            <a:spLocks noGrp="1"/>
          </p:cNvSpPr>
          <p:nvPr>
            <p:ph sz="quarter" idx="13" hasCustomPrompt="1"/>
          </p:nvPr>
        </p:nvSpPr>
        <p:spPr>
          <a:xfrm>
            <a:off x="15240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98302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Graph - White">
    <p:spTree>
      <p:nvGrpSpPr>
        <p:cNvPr id="1" name=""/>
        <p:cNvGrpSpPr/>
        <p:nvPr/>
      </p:nvGrpSpPr>
      <p:grpSpPr>
        <a:xfrm>
          <a:off x="0" y="0"/>
          <a:ext cx="0" cy="0"/>
          <a:chOff x="0" y="0"/>
          <a:chExt cx="0" cy="0"/>
        </a:xfrm>
      </p:grpSpPr>
      <p:sp>
        <p:nvSpPr>
          <p:cNvPr id="2" name="Title 1"/>
          <p:cNvSpPr>
            <a:spLocks noGrp="1"/>
          </p:cNvSpPr>
          <p:nvPr>
            <p:ph type="title"/>
          </p:nvPr>
        </p:nvSpPr>
        <p:spPr>
          <a:xfrm>
            <a:off x="5037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85958A71-EED5-D543-A9ED-B6BEFC298E42}"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515611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Content Placeholder 17"/>
          <p:cNvSpPr>
            <a:spLocks noGrp="1"/>
          </p:cNvSpPr>
          <p:nvPr>
            <p:ph sz="quarter" idx="13" hasCustomPrompt="1"/>
          </p:nvPr>
        </p:nvSpPr>
        <p:spPr>
          <a:xfrm>
            <a:off x="515611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111303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8EA6484-330E-984C-9882-A81E3DD5BB46}"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Tree>
    <p:extLst>
      <p:ext uri="{BB962C8B-B14F-4D97-AF65-F5344CB8AC3E}">
        <p14:creationId xmlns:p14="http://schemas.microsoft.com/office/powerpoint/2010/main" val="1278688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 Grey">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p:txBody>
          <a:bodyPr/>
          <a:lstStyle/>
          <a:p>
            <a:r>
              <a:rPr lang="nb-NO" smtClean="0"/>
              <a:t>Klikk for å redigere tittelstil</a:t>
            </a:r>
            <a:endParaRPr lang="nb-NO"/>
          </a:p>
        </p:txBody>
      </p:sp>
      <p:sp>
        <p:nvSpPr>
          <p:cNvPr id="4" name="Date Placeholder 3"/>
          <p:cNvSpPr>
            <a:spLocks noGrp="1"/>
          </p:cNvSpPr>
          <p:nvPr>
            <p:ph type="dt" sz="half" idx="10"/>
          </p:nvPr>
        </p:nvSpPr>
        <p:spPr/>
        <p:txBody>
          <a:bodyPr/>
          <a:lstStyle/>
          <a:p>
            <a:fld id="{C6B8EB59-1D71-4341-8167-C53E1D4C973B}"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9" name="Straight Connector 8"/>
          <p:cNvCxnSpPr/>
          <p:nvPr userDrawn="1"/>
        </p:nvCxnSpPr>
        <p:spPr>
          <a:xfrm>
            <a:off x="6561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Content Placeholder 2"/>
          <p:cNvSpPr>
            <a:spLocks noGrp="1"/>
          </p:cNvSpPr>
          <p:nvPr>
            <p:ph idx="1"/>
          </p:nvPr>
        </p:nvSpPr>
        <p:spPr>
          <a:xfrm>
            <a:off x="587253" y="1594843"/>
            <a:ext cx="3944079"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13" name="Content Placeholder 2"/>
          <p:cNvSpPr>
            <a:spLocks noGrp="1"/>
          </p:cNvSpPr>
          <p:nvPr>
            <p:ph idx="13"/>
          </p:nvPr>
        </p:nvSpPr>
        <p:spPr>
          <a:xfrm>
            <a:off x="4673870" y="1594843"/>
            <a:ext cx="3944079"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592189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 + Text - Grey">
    <p:spTree>
      <p:nvGrpSpPr>
        <p:cNvPr id="1" name=""/>
        <p:cNvGrpSpPr/>
        <p:nvPr/>
      </p:nvGrpSpPr>
      <p:grpSpPr>
        <a:xfrm>
          <a:off x="0" y="0"/>
          <a:ext cx="0" cy="0"/>
          <a:chOff x="0" y="0"/>
          <a:chExt cx="0" cy="0"/>
        </a:xfrm>
      </p:grpSpPr>
      <p:sp>
        <p:nvSpPr>
          <p:cNvPr id="7" name="Rectangle 6"/>
          <p:cNvSpPr/>
          <p:nvPr userDrawn="1"/>
        </p:nvSpPr>
        <p:spPr>
          <a:xfrm>
            <a:off x="41529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5042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BAC170A0-F4AF-784C-82F6-8AA1CFD90576}"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152400" y="165100"/>
            <a:ext cx="3829050" cy="4530585"/>
          </a:xfrm>
          <a:solidFill>
            <a:srgbClr val="7E9492"/>
          </a:solidFill>
        </p:spPr>
        <p:txBody>
          <a:bodyPr/>
          <a:lstStyle/>
          <a:p>
            <a:r>
              <a:rPr lang="nb-NO" smtClean="0"/>
              <a:t>Klikk ikonet for å legge til et bilde</a:t>
            </a: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5057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Pic - Grey">
    <p:spTree>
      <p:nvGrpSpPr>
        <p:cNvPr id="1" name=""/>
        <p:cNvGrpSpPr/>
        <p:nvPr/>
      </p:nvGrpSpPr>
      <p:grpSpPr>
        <a:xfrm>
          <a:off x="0" y="0"/>
          <a:ext cx="0" cy="0"/>
          <a:chOff x="0" y="0"/>
          <a:chExt cx="0" cy="0"/>
        </a:xfrm>
      </p:grpSpPr>
      <p:sp>
        <p:nvSpPr>
          <p:cNvPr id="7" name="Rectangle 6"/>
          <p:cNvSpPr/>
          <p:nvPr userDrawn="1"/>
        </p:nvSpPr>
        <p:spPr>
          <a:xfrm>
            <a:off x="1524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037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C6A0D644-D198-0544-B930-C1227F213393}"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Picture Placeholder 11"/>
          <p:cNvSpPr>
            <a:spLocks noGrp="1"/>
          </p:cNvSpPr>
          <p:nvPr>
            <p:ph type="pic" sz="quarter" idx="13"/>
          </p:nvPr>
        </p:nvSpPr>
        <p:spPr>
          <a:xfrm>
            <a:off x="5156110" y="165100"/>
            <a:ext cx="3829050" cy="4530585"/>
          </a:xfrm>
          <a:solidFill>
            <a:srgbClr val="7E9492"/>
          </a:solidFill>
        </p:spPr>
        <p:txBody>
          <a:bodyPr/>
          <a:lstStyle/>
          <a:p>
            <a:r>
              <a:rPr lang="nb-NO" smtClean="0"/>
              <a:t>Klikk ikonet for å legge til et bilde</a:t>
            </a: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2421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 + Text - Grey">
    <p:spTree>
      <p:nvGrpSpPr>
        <p:cNvPr id="1" name=""/>
        <p:cNvGrpSpPr/>
        <p:nvPr/>
      </p:nvGrpSpPr>
      <p:grpSpPr>
        <a:xfrm>
          <a:off x="0" y="0"/>
          <a:ext cx="0" cy="0"/>
          <a:chOff x="0" y="0"/>
          <a:chExt cx="0" cy="0"/>
        </a:xfrm>
      </p:grpSpPr>
      <p:sp>
        <p:nvSpPr>
          <p:cNvPr id="7" name="Rectangle 6"/>
          <p:cNvSpPr/>
          <p:nvPr userDrawn="1"/>
        </p:nvSpPr>
        <p:spPr>
          <a:xfrm>
            <a:off x="41529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5042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4353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DE87FAC7-51C0-EB4D-8A36-361A05B74186}"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41538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45042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Rectangle 13"/>
          <p:cNvSpPr/>
          <p:nvPr userDrawn="1"/>
        </p:nvSpPr>
        <p:spPr>
          <a:xfrm>
            <a:off x="15240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Content Placeholder 17"/>
          <p:cNvSpPr>
            <a:spLocks noGrp="1"/>
          </p:cNvSpPr>
          <p:nvPr>
            <p:ph sz="quarter" idx="13" hasCustomPrompt="1"/>
          </p:nvPr>
        </p:nvSpPr>
        <p:spPr>
          <a:xfrm>
            <a:off x="15240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1599126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Graph - Grey">
    <p:spTree>
      <p:nvGrpSpPr>
        <p:cNvPr id="1" name=""/>
        <p:cNvGrpSpPr/>
        <p:nvPr/>
      </p:nvGrpSpPr>
      <p:grpSpPr>
        <a:xfrm>
          <a:off x="0" y="0"/>
          <a:ext cx="0" cy="0"/>
          <a:chOff x="0" y="0"/>
          <a:chExt cx="0" cy="0"/>
        </a:xfrm>
      </p:grpSpPr>
      <p:sp>
        <p:nvSpPr>
          <p:cNvPr id="7" name="Rectangle 6"/>
          <p:cNvSpPr/>
          <p:nvPr userDrawn="1"/>
        </p:nvSpPr>
        <p:spPr>
          <a:xfrm>
            <a:off x="152400" y="165100"/>
            <a:ext cx="48322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03703" y="428161"/>
            <a:ext cx="4093697" cy="857250"/>
          </a:xfrm>
        </p:spPr>
        <p:txBody>
          <a:bodyPr/>
          <a:lstStyle/>
          <a:p>
            <a:r>
              <a:rPr lang="nb-NO" smtClean="0"/>
              <a:t>Klikk for å redigere tittelstil</a:t>
            </a:r>
            <a:endParaRPr lang="nb-NO" dirty="0"/>
          </a:p>
        </p:txBody>
      </p:sp>
      <p:sp>
        <p:nvSpPr>
          <p:cNvPr id="3" name="Content Placeholder 2"/>
          <p:cNvSpPr>
            <a:spLocks noGrp="1"/>
          </p:cNvSpPr>
          <p:nvPr>
            <p:ph idx="1"/>
          </p:nvPr>
        </p:nvSpPr>
        <p:spPr>
          <a:xfrm>
            <a:off x="434853" y="1594843"/>
            <a:ext cx="4162547"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Date Placeholder 3"/>
          <p:cNvSpPr>
            <a:spLocks noGrp="1"/>
          </p:cNvSpPr>
          <p:nvPr>
            <p:ph type="dt" sz="half" idx="10"/>
          </p:nvPr>
        </p:nvSpPr>
        <p:spPr/>
        <p:txBody>
          <a:bodyPr/>
          <a:lstStyle/>
          <a:p>
            <a:fld id="{F98C53A1-9BB4-164E-AE9A-3854EA41B1DD}"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3314" y="165723"/>
            <a:ext cx="4831346"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11" name="Straight Connector 10"/>
          <p:cNvCxnSpPr/>
          <p:nvPr userDrawn="1"/>
        </p:nvCxnSpPr>
        <p:spPr>
          <a:xfrm>
            <a:off x="503703" y="1335106"/>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userDrawn="1"/>
        </p:nvSpPr>
        <p:spPr>
          <a:xfrm>
            <a:off x="5156110" y="165100"/>
            <a:ext cx="3829050" cy="453058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Content Placeholder 17"/>
          <p:cNvSpPr>
            <a:spLocks noGrp="1"/>
          </p:cNvSpPr>
          <p:nvPr>
            <p:ph sz="quarter" idx="13" hasCustomPrompt="1"/>
          </p:nvPr>
        </p:nvSpPr>
        <p:spPr>
          <a:xfrm>
            <a:off x="5156110" y="165100"/>
            <a:ext cx="3829050" cy="4530585"/>
          </a:xfrm>
        </p:spPr>
        <p:txBody>
          <a:bodyPr/>
          <a:lstStyle>
            <a:lvl1pPr marL="0" indent="0">
              <a:buNone/>
              <a:defRPr baseline="0"/>
            </a:lvl1pPr>
          </a:lstStyle>
          <a:p>
            <a:pPr lvl="0"/>
            <a:r>
              <a:rPr lang="nb-NO" dirty="0"/>
              <a:t>Graph / </a:t>
            </a:r>
            <a:r>
              <a:rPr lang="nb-NO" dirty="0" err="1"/>
              <a:t>Smartart</a:t>
            </a:r>
            <a:endParaRPr lang="nb-NO" dirty="0"/>
          </a:p>
        </p:txBody>
      </p:sp>
    </p:spTree>
    <p:extLst>
      <p:ext uri="{BB962C8B-B14F-4D97-AF65-F5344CB8AC3E}">
        <p14:creationId xmlns:p14="http://schemas.microsoft.com/office/powerpoint/2010/main" val="22963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Date Placeholder 3"/>
          <p:cNvSpPr>
            <a:spLocks noGrp="1"/>
          </p:cNvSpPr>
          <p:nvPr>
            <p:ph type="dt" sz="half" idx="10"/>
          </p:nvPr>
        </p:nvSpPr>
        <p:spPr/>
        <p:txBody>
          <a:bodyPr/>
          <a:lstStyle/>
          <a:p>
            <a:fld id="{B973D11A-E878-5944-926B-84A43B6D9342}"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9" name="Picture Placeholder 8"/>
          <p:cNvSpPr>
            <a:spLocks noGrp="1"/>
          </p:cNvSpPr>
          <p:nvPr>
            <p:ph type="pic" sz="quarter" idx="13"/>
          </p:nvPr>
        </p:nvSpPr>
        <p:spPr>
          <a:xfrm>
            <a:off x="152400" y="219075"/>
            <a:ext cx="8832850" cy="4476610"/>
          </a:xfrm>
          <a:solidFill>
            <a:srgbClr val="BCCCD1"/>
          </a:solidFill>
        </p:spPr>
        <p:txBody>
          <a:bodyPr/>
          <a:lstStyle/>
          <a:p>
            <a:r>
              <a:rPr lang="nb-NO" smtClean="0"/>
              <a:t>Klikk ikonet for å legge til et bilde</a:t>
            </a:r>
            <a:endParaRPr lang="nb-NO"/>
          </a:p>
        </p:txBody>
      </p:sp>
    </p:spTree>
    <p:extLst>
      <p:ext uri="{BB962C8B-B14F-4D97-AF65-F5344CB8AC3E}">
        <p14:creationId xmlns:p14="http://schemas.microsoft.com/office/powerpoint/2010/main" val="1631015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 or Quote">
    <p:spTree>
      <p:nvGrpSpPr>
        <p:cNvPr id="1" name=""/>
        <p:cNvGrpSpPr/>
        <p:nvPr/>
      </p:nvGrpSpPr>
      <p:grpSpPr>
        <a:xfrm>
          <a:off x="0" y="0"/>
          <a:ext cx="0" cy="0"/>
          <a:chOff x="0" y="0"/>
          <a:chExt cx="0" cy="0"/>
        </a:xfrm>
      </p:grpSpPr>
      <p:sp>
        <p:nvSpPr>
          <p:cNvPr id="7" name="Rectangle 6"/>
          <p:cNvSpPr/>
          <p:nvPr userDrawn="1"/>
        </p:nvSpPr>
        <p:spPr>
          <a:xfrm>
            <a:off x="152400" y="165100"/>
            <a:ext cx="8832760" cy="453058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Content Placeholder 2"/>
          <p:cNvSpPr>
            <a:spLocks noGrp="1"/>
          </p:cNvSpPr>
          <p:nvPr>
            <p:ph idx="1" hasCustomPrompt="1"/>
          </p:nvPr>
        </p:nvSpPr>
        <p:spPr>
          <a:xfrm>
            <a:off x="154070" y="219282"/>
            <a:ext cx="8831090" cy="4476403"/>
          </a:xfrm>
        </p:spPr>
        <p:txBody>
          <a:bodyPr anchor="ctr">
            <a:normAutofit/>
          </a:bodyPr>
          <a:lstStyle>
            <a:lvl1pPr marL="0" indent="0" algn="ctr">
              <a:buNone/>
              <a:defRPr sz="3200" b="1">
                <a:latin typeface="Times New Roman"/>
                <a:cs typeface="Times New Roman"/>
              </a:defRPr>
            </a:lvl1pPr>
          </a:lstStyle>
          <a:p>
            <a:pPr lvl="0"/>
            <a:r>
              <a:rPr lang="nb-NO" dirty="0"/>
              <a:t>«</a:t>
            </a:r>
            <a:r>
              <a:rPr lang="nb-NO" dirty="0" err="1"/>
              <a:t>Quote</a:t>
            </a:r>
            <a:r>
              <a:rPr lang="nb-NO" dirty="0"/>
              <a:t>»</a:t>
            </a:r>
          </a:p>
        </p:txBody>
      </p:sp>
      <p:sp>
        <p:nvSpPr>
          <p:cNvPr id="4" name="Date Placeholder 3"/>
          <p:cNvSpPr>
            <a:spLocks noGrp="1"/>
          </p:cNvSpPr>
          <p:nvPr>
            <p:ph type="dt" sz="half" idx="10"/>
          </p:nvPr>
        </p:nvSpPr>
        <p:spPr/>
        <p:txBody>
          <a:bodyPr/>
          <a:lstStyle/>
          <a:p>
            <a:fld id="{4CD111DA-76AE-8F46-BEBF-1D6B9C6BEB4F}"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883109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56504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56B25DD-6713-8646-A9CE-34E0FC3C79B1}" type="datetime1">
              <a:rPr lang="nb-NO" smtClean="0"/>
              <a:t>19.11.2018</a:t>
            </a:fld>
            <a:endParaRPr lang="nb-NO" dirty="0"/>
          </a:p>
        </p:txBody>
      </p:sp>
      <p:sp>
        <p:nvSpPr>
          <p:cNvPr id="6" name="Slide Number Placeholder 5"/>
          <p:cNvSpPr>
            <a:spLocks noGrp="1"/>
          </p:cNvSpPr>
          <p:nvPr>
            <p:ph type="sldNum" sz="quarter" idx="12"/>
          </p:nvPr>
        </p:nvSpPr>
        <p:spPr/>
        <p:txBody>
          <a:bodyPr/>
          <a:lstStyle/>
          <a:p>
            <a:fld id="{28385D78-4187-AD4C-B928-A8579EE9A756}" type="slidenum">
              <a:rPr lang="nb-NO" smtClean="0"/>
              <a:t>‹#›</a:t>
            </a:fld>
            <a:endParaRPr lang="nb-NO"/>
          </a:p>
        </p:txBody>
      </p:sp>
      <p:sp>
        <p:nvSpPr>
          <p:cNvPr id="8" name="Rectangle 7"/>
          <p:cNvSpPr/>
          <p:nvPr userDrawn="1"/>
        </p:nvSpPr>
        <p:spPr>
          <a:xfrm>
            <a:off x="154070" y="165723"/>
            <a:ext cx="2880000" cy="53559"/>
          </a:xfrm>
          <a:prstGeom prst="rect">
            <a:avLst/>
          </a:prstGeom>
          <a:solidFill>
            <a:srgbClr val="4B4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ctangle 10"/>
          <p:cNvSpPr/>
          <p:nvPr userDrawn="1"/>
        </p:nvSpPr>
        <p:spPr>
          <a:xfrm>
            <a:off x="6105160" y="165723"/>
            <a:ext cx="2880000" cy="5355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Rectangle 11"/>
          <p:cNvSpPr/>
          <p:nvPr userDrawn="1"/>
        </p:nvSpPr>
        <p:spPr>
          <a:xfrm>
            <a:off x="3129615" y="165723"/>
            <a:ext cx="2880000" cy="535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Picture Placeholder 8"/>
          <p:cNvSpPr>
            <a:spLocks noGrp="1"/>
          </p:cNvSpPr>
          <p:nvPr>
            <p:ph type="pic" sz="quarter" idx="13"/>
          </p:nvPr>
        </p:nvSpPr>
        <p:spPr>
          <a:xfrm>
            <a:off x="152400" y="219075"/>
            <a:ext cx="2881670" cy="1495734"/>
          </a:xfrm>
          <a:solidFill>
            <a:srgbClr val="BCCCD1"/>
          </a:solidFill>
        </p:spPr>
        <p:txBody>
          <a:bodyPr/>
          <a:lstStyle/>
          <a:p>
            <a:r>
              <a:rPr lang="nb-NO" smtClean="0"/>
              <a:t>Klikk ikonet for å legge til et bilde</a:t>
            </a:r>
            <a:endParaRPr lang="nb-NO"/>
          </a:p>
        </p:txBody>
      </p:sp>
      <p:sp>
        <p:nvSpPr>
          <p:cNvPr id="14" name="Picture Placeholder 8"/>
          <p:cNvSpPr>
            <a:spLocks noGrp="1"/>
          </p:cNvSpPr>
          <p:nvPr>
            <p:ph type="pic" sz="quarter" idx="14"/>
          </p:nvPr>
        </p:nvSpPr>
        <p:spPr>
          <a:xfrm>
            <a:off x="3127945" y="219075"/>
            <a:ext cx="2881670" cy="1495734"/>
          </a:xfrm>
          <a:solidFill>
            <a:srgbClr val="BCCCD1"/>
          </a:solidFill>
        </p:spPr>
        <p:txBody>
          <a:bodyPr/>
          <a:lstStyle/>
          <a:p>
            <a:r>
              <a:rPr lang="nb-NO" smtClean="0"/>
              <a:t>Klikk ikonet for å legge til et bilde</a:t>
            </a:r>
            <a:endParaRPr lang="nb-NO"/>
          </a:p>
        </p:txBody>
      </p:sp>
      <p:sp>
        <p:nvSpPr>
          <p:cNvPr id="15" name="Picture Placeholder 8"/>
          <p:cNvSpPr>
            <a:spLocks noGrp="1"/>
          </p:cNvSpPr>
          <p:nvPr>
            <p:ph type="pic" sz="quarter" idx="15"/>
          </p:nvPr>
        </p:nvSpPr>
        <p:spPr>
          <a:xfrm>
            <a:off x="6103490" y="219075"/>
            <a:ext cx="2881670" cy="1495734"/>
          </a:xfrm>
          <a:solidFill>
            <a:srgbClr val="BCCCD1"/>
          </a:solidFill>
        </p:spPr>
        <p:txBody>
          <a:bodyPr/>
          <a:lstStyle/>
          <a:p>
            <a:r>
              <a:rPr lang="nb-NO" smtClean="0"/>
              <a:t>Klikk ikonet for å legge til et bilde</a:t>
            </a:r>
            <a:endParaRPr lang="nb-NO"/>
          </a:p>
        </p:txBody>
      </p:sp>
      <p:sp>
        <p:nvSpPr>
          <p:cNvPr id="16" name="Content Placeholder 2"/>
          <p:cNvSpPr>
            <a:spLocks noGrp="1"/>
          </p:cNvSpPr>
          <p:nvPr>
            <p:ph idx="1"/>
          </p:nvPr>
        </p:nvSpPr>
        <p:spPr>
          <a:xfrm>
            <a:off x="154071" y="1803709"/>
            <a:ext cx="2880000"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17" name="Content Placeholder 2"/>
          <p:cNvSpPr>
            <a:spLocks noGrp="1"/>
          </p:cNvSpPr>
          <p:nvPr>
            <p:ph idx="16"/>
          </p:nvPr>
        </p:nvSpPr>
        <p:spPr>
          <a:xfrm>
            <a:off x="3129615" y="1803709"/>
            <a:ext cx="2880000"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18" name="Content Placeholder 2"/>
          <p:cNvSpPr>
            <a:spLocks noGrp="1"/>
          </p:cNvSpPr>
          <p:nvPr>
            <p:ph idx="17"/>
          </p:nvPr>
        </p:nvSpPr>
        <p:spPr>
          <a:xfrm>
            <a:off x="6103490" y="1803709"/>
            <a:ext cx="2880000" cy="285015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Tree>
    <p:extLst>
      <p:ext uri="{BB962C8B-B14F-4D97-AF65-F5344CB8AC3E}">
        <p14:creationId xmlns:p14="http://schemas.microsoft.com/office/powerpoint/2010/main" val="208420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 Purpl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2400">
                <a:solidFill>
                  <a:schemeClr val="bg1"/>
                </a:solidFill>
              </a:defRPr>
            </a:lvl1pPr>
          </a:lstStyle>
          <a:p>
            <a:r>
              <a:rPr lang="nb-NO" smtClean="0"/>
              <a:t>Klikk for å redigere tittelstil</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93F687F6-0F14-1E41-AF45-4EB96B35BEF9}"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cxnSp>
        <p:nvCxnSpPr>
          <p:cNvPr id="13" name="Straight Connector 12"/>
          <p:cNvCxnSpPr/>
          <p:nvPr userDrawn="1"/>
        </p:nvCxnSpPr>
        <p:spPr>
          <a:xfrm>
            <a:off x="519936" y="2582921"/>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6"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a:p>
        </p:txBody>
      </p:sp>
    </p:spTree>
    <p:extLst>
      <p:ext uri="{BB962C8B-B14F-4D97-AF65-F5344CB8AC3E}">
        <p14:creationId xmlns:p14="http://schemas.microsoft.com/office/powerpoint/2010/main" val="2691003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 Green">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rgbClr val="007C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2400">
                <a:solidFill>
                  <a:schemeClr val="bg1"/>
                </a:solidFill>
              </a:defRPr>
            </a:lvl1pPr>
          </a:lstStyle>
          <a:p>
            <a:r>
              <a:rPr lang="nb-NO" smtClean="0"/>
              <a:t>Klikk for å redigere tittelstil</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B9505C71-5114-4041-8843-6E0D12AB0A8F}"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27546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 Yellow">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2400">
                <a:solidFill>
                  <a:schemeClr val="tx1"/>
                </a:solidFill>
              </a:defRPr>
            </a:lvl1pPr>
          </a:lstStyle>
          <a:p>
            <a:r>
              <a:rPr lang="nb-NO" smtClean="0"/>
              <a:t>Klikk for å redigere tittelstil</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2B4730F5-AE65-5140-BD05-EA72359814C6}"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4">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4">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99431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 Blue">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2400">
                <a:solidFill>
                  <a:schemeClr val="bg1"/>
                </a:solidFill>
              </a:defRPr>
            </a:lvl1pPr>
          </a:lstStyle>
          <a:p>
            <a:r>
              <a:rPr lang="nb-NO" smtClean="0"/>
              <a:t>Klikk for å redigere tittelstil</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35841CCA-6F93-A549-95CB-E276D5693E6D}"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a:p>
        </p:txBody>
      </p:sp>
      <p:cxnSp>
        <p:nvCxnSpPr>
          <p:cNvPr id="13" name="Straight Connector 12"/>
          <p:cNvCxnSpPr/>
          <p:nvPr userDrawn="1"/>
        </p:nvCxnSpPr>
        <p:spPr>
          <a:xfrm>
            <a:off x="519936" y="2582921"/>
            <a:ext cx="323133" cy="0"/>
          </a:xfrm>
          <a:prstGeom prst="line">
            <a:avLst/>
          </a:prstGeom>
          <a:ln w="6350" cmpd="sng">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121883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 Red">
    <p:spTree>
      <p:nvGrpSpPr>
        <p:cNvPr id="1" name=""/>
        <p:cNvGrpSpPr/>
        <p:nvPr/>
      </p:nvGrpSpPr>
      <p:grpSpPr>
        <a:xfrm>
          <a:off x="0" y="0"/>
          <a:ext cx="0" cy="0"/>
          <a:chOff x="0" y="0"/>
          <a:chExt cx="0" cy="0"/>
        </a:xfrm>
      </p:grpSpPr>
      <p:sp>
        <p:nvSpPr>
          <p:cNvPr id="10" name="Rectangle 9"/>
          <p:cNvSpPr/>
          <p:nvPr userDrawn="1"/>
        </p:nvSpPr>
        <p:spPr>
          <a:xfrm>
            <a:off x="152400" y="165100"/>
            <a:ext cx="8832760" cy="453058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497288" y="1244601"/>
            <a:ext cx="4316012" cy="1155700"/>
          </a:xfrm>
        </p:spPr>
        <p:txBody>
          <a:bodyPr anchor="b">
            <a:normAutofit/>
          </a:bodyPr>
          <a:lstStyle>
            <a:lvl1pPr>
              <a:defRPr sz="2400">
                <a:solidFill>
                  <a:schemeClr val="bg1"/>
                </a:solidFill>
              </a:defRPr>
            </a:lvl1pPr>
          </a:lstStyle>
          <a:p>
            <a:r>
              <a:rPr lang="nb-NO" smtClean="0"/>
              <a:t>Klikk for å redigere tittelstil</a:t>
            </a:r>
            <a:endParaRPr lang="nb-NO" dirty="0"/>
          </a:p>
        </p:txBody>
      </p:sp>
      <p:sp>
        <p:nvSpPr>
          <p:cNvPr id="3" name="Subtitle 2"/>
          <p:cNvSpPr>
            <a:spLocks noGrp="1"/>
          </p:cNvSpPr>
          <p:nvPr>
            <p:ph type="subTitle" idx="1"/>
          </p:nvPr>
        </p:nvSpPr>
        <p:spPr>
          <a:xfrm>
            <a:off x="497288" y="2743200"/>
            <a:ext cx="4316012" cy="533400"/>
          </a:xfrm>
        </p:spPr>
        <p:txBody>
          <a:bodyPr lIns="0" rIns="0">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Date Placeholder 3"/>
          <p:cNvSpPr>
            <a:spLocks noGrp="1"/>
          </p:cNvSpPr>
          <p:nvPr>
            <p:ph type="dt" sz="half" idx="10"/>
          </p:nvPr>
        </p:nvSpPr>
        <p:spPr/>
        <p:txBody>
          <a:bodyPr/>
          <a:lstStyle>
            <a:lvl1pPr>
              <a:defRPr>
                <a:solidFill>
                  <a:schemeClr val="tx1"/>
                </a:solidFill>
              </a:defRPr>
            </a:lvl1pPr>
          </a:lstStyle>
          <a:p>
            <a:fld id="{88E289D1-7343-444E-8D43-BAC46CA07C99}" type="datetime1">
              <a:rPr lang="nb-NO" smtClean="0"/>
              <a:t>19.11.2018</a:t>
            </a:fld>
            <a:endParaRPr lang="nb-NO"/>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8385D78-4187-AD4C-B928-A8579EE9A756}" type="slidenum">
              <a:rPr lang="nb-NO" smtClean="0"/>
              <a:pPr/>
              <a:t>‹#›</a:t>
            </a:fld>
            <a:endParaRPr lang="nb-NO"/>
          </a:p>
        </p:txBody>
      </p:sp>
      <p:sp>
        <p:nvSpPr>
          <p:cNvPr id="12" name="Picture Placeholder 11"/>
          <p:cNvSpPr>
            <a:spLocks noGrp="1"/>
          </p:cNvSpPr>
          <p:nvPr>
            <p:ph type="pic" sz="quarter" idx="13"/>
          </p:nvPr>
        </p:nvSpPr>
        <p:spPr>
          <a:xfrm>
            <a:off x="5156200" y="219282"/>
            <a:ext cx="3829050" cy="4476403"/>
          </a:xfrm>
          <a:solidFill>
            <a:srgbClr val="7E9492"/>
          </a:solidFill>
        </p:spPr>
        <p:txBody>
          <a:bodyPr/>
          <a:lstStyle/>
          <a:p>
            <a:r>
              <a:rPr lang="nb-NO" smtClean="0"/>
              <a:t>Klikk ikonet for å legge til et bilde</a:t>
            </a:r>
            <a:endParaRPr lang="nb-NO" dirty="0"/>
          </a:p>
        </p:txBody>
      </p:sp>
      <p:cxnSp>
        <p:nvCxnSpPr>
          <p:cNvPr id="13" name="Straight Connector 12"/>
          <p:cNvCxnSpPr/>
          <p:nvPr userDrawn="1"/>
        </p:nvCxnSpPr>
        <p:spPr>
          <a:xfrm>
            <a:off x="519936" y="2582921"/>
            <a:ext cx="323133" cy="0"/>
          </a:xfrm>
          <a:prstGeom prst="line">
            <a:avLst/>
          </a:prstGeom>
          <a:ln w="6350" cmpd="sng">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userDrawn="1"/>
        </p:nvSpPr>
        <p:spPr>
          <a:xfrm>
            <a:off x="154070" y="165723"/>
            <a:ext cx="8831090" cy="5355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33694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B18E4D7-811C-B74E-86B5-662723D9F26D}" type="datetime4">
              <a:rPr lang="nb-NO" smtClean="0">
                <a:solidFill>
                  <a:prstClr val="white">
                    <a:lumMod val="65000"/>
                  </a:prstClr>
                </a:solidFill>
              </a:rPr>
              <a:pPr/>
              <a:t>19. november 2018</a:t>
            </a:fld>
            <a:endParaRPr lang="nn-NO" dirty="0">
              <a:solidFill>
                <a:prstClr val="white">
                  <a:lumMod val="65000"/>
                </a:prstClr>
              </a:solidFill>
            </a:endParaRPr>
          </a:p>
        </p:txBody>
      </p:sp>
      <p:sp>
        <p:nvSpPr>
          <p:cNvPr id="3" name="Plassholder for bunntekst 2"/>
          <p:cNvSpPr>
            <a:spLocks noGrp="1"/>
          </p:cNvSpPr>
          <p:nvPr>
            <p:ph type="ftr" sz="quarter" idx="11"/>
          </p:nvPr>
        </p:nvSpPr>
        <p:spPr>
          <a:xfrm>
            <a:off x="3124200" y="4860000"/>
            <a:ext cx="2895600" cy="174664"/>
          </a:xfrm>
          <a:prstGeom prst="rect">
            <a:avLst/>
          </a:prstGeom>
        </p:spPr>
        <p:txBody>
          <a:bodyPr/>
          <a:lstStyle/>
          <a:p>
            <a:endParaRPr lang="nn-NO">
              <a:solidFill>
                <a:prstClr val="white">
                  <a:lumMod val="65000"/>
                </a:prstClr>
              </a:solidFill>
            </a:endParaRPr>
          </a:p>
        </p:txBody>
      </p:sp>
      <p:sp>
        <p:nvSpPr>
          <p:cNvPr id="4" name="Plassholder for lysbildenummer 3"/>
          <p:cNvSpPr>
            <a:spLocks noGrp="1"/>
          </p:cNvSpPr>
          <p:nvPr>
            <p:ph type="sldNum" sz="quarter" idx="12"/>
          </p:nvPr>
        </p:nvSpPr>
        <p:spPr/>
        <p:txBody>
          <a:bodyPr/>
          <a:lstStyle/>
          <a:p>
            <a:fld id="{D1E362FE-F21F-094F-9187-341405DED71E}" type="slidenum">
              <a:rPr lang="nn-NO" smtClean="0">
                <a:solidFill>
                  <a:prstClr val="white">
                    <a:lumMod val="65000"/>
                  </a:prstClr>
                </a:solidFill>
              </a:rPr>
              <a:pPr/>
              <a:t>‹#›</a:t>
            </a:fld>
            <a:endParaRPr lang="nn-NO">
              <a:solidFill>
                <a:prstClr val="white">
                  <a:lumMod val="65000"/>
                </a:prstClr>
              </a:solidFill>
            </a:endParaRPr>
          </a:p>
        </p:txBody>
      </p:sp>
    </p:spTree>
    <p:extLst>
      <p:ext uri="{BB962C8B-B14F-4D97-AF65-F5344CB8AC3E}">
        <p14:creationId xmlns:p14="http://schemas.microsoft.com/office/powerpoint/2010/main" val="2577155836"/>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6103" y="428161"/>
            <a:ext cx="7961846" cy="857250"/>
          </a:xfrm>
          <a:prstGeom prst="rect">
            <a:avLst/>
          </a:prstGeom>
        </p:spPr>
        <p:txBody>
          <a:bodyPr vert="horz" lIns="0" tIns="0" rIns="0" bIns="0" rtlCol="0" anchor="ctr">
            <a:normAutofit/>
          </a:bodyPr>
          <a:lstStyle/>
          <a:p>
            <a:r>
              <a:rPr lang="nb-NO"/>
              <a:t>Klikk for å redigere tittelstil</a:t>
            </a:r>
            <a:endParaRPr lang="nb-NO" dirty="0"/>
          </a:p>
        </p:txBody>
      </p:sp>
      <p:sp>
        <p:nvSpPr>
          <p:cNvPr id="3" name="Text Placeholder 2"/>
          <p:cNvSpPr>
            <a:spLocks noGrp="1"/>
          </p:cNvSpPr>
          <p:nvPr>
            <p:ph type="body" idx="1"/>
          </p:nvPr>
        </p:nvSpPr>
        <p:spPr>
          <a:xfrm>
            <a:off x="587253" y="1594843"/>
            <a:ext cx="8030696" cy="2850156"/>
          </a:xfrm>
          <a:prstGeom prst="rect">
            <a:avLst/>
          </a:prstGeom>
        </p:spPr>
        <p:txBody>
          <a:bodyPr vert="horz" lIns="91440" tIns="0" rIns="9144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Date Placeholder 3"/>
          <p:cNvSpPr>
            <a:spLocks noGrp="1"/>
          </p:cNvSpPr>
          <p:nvPr>
            <p:ph type="dt" sz="half" idx="2"/>
          </p:nvPr>
        </p:nvSpPr>
        <p:spPr>
          <a:xfrm>
            <a:off x="1371406" y="4834789"/>
            <a:ext cx="1654282" cy="159616"/>
          </a:xfrm>
          <a:prstGeom prst="rect">
            <a:avLst/>
          </a:prstGeom>
        </p:spPr>
        <p:txBody>
          <a:bodyPr vert="horz" lIns="0" tIns="0" rIns="0" bIns="0" rtlCol="0" anchor="ctr"/>
          <a:lstStyle>
            <a:lvl1pPr algn="l">
              <a:defRPr sz="800">
                <a:solidFill>
                  <a:schemeClr val="tx1"/>
                </a:solidFill>
              </a:defRPr>
            </a:lvl1pPr>
          </a:lstStyle>
          <a:p>
            <a:fld id="{E1F5D854-43BD-7A47-B9A3-6C872AD2D06F}" type="datetime1">
              <a:rPr lang="nb-NO" smtClean="0"/>
              <a:t>19.11.2018</a:t>
            </a:fld>
            <a:endParaRPr lang="nb-NO" dirty="0"/>
          </a:p>
        </p:txBody>
      </p:sp>
      <p:sp>
        <p:nvSpPr>
          <p:cNvPr id="6" name="Slide Number Placeholder 5"/>
          <p:cNvSpPr>
            <a:spLocks noGrp="1"/>
          </p:cNvSpPr>
          <p:nvPr>
            <p:ph type="sldNum" sz="quarter" idx="4"/>
          </p:nvPr>
        </p:nvSpPr>
        <p:spPr>
          <a:xfrm>
            <a:off x="6851560" y="4834789"/>
            <a:ext cx="2133600" cy="159616"/>
          </a:xfrm>
          <a:prstGeom prst="rect">
            <a:avLst/>
          </a:prstGeom>
        </p:spPr>
        <p:txBody>
          <a:bodyPr vert="horz" lIns="0" tIns="0" rIns="0" bIns="0" rtlCol="0" anchor="ctr"/>
          <a:lstStyle>
            <a:lvl1pPr algn="r">
              <a:defRPr sz="800">
                <a:solidFill>
                  <a:schemeClr val="tx1"/>
                </a:solidFill>
              </a:defRPr>
            </a:lvl1pPr>
          </a:lstStyle>
          <a:p>
            <a:fld id="{28385D78-4187-AD4C-B928-A8579EE9A756}" type="slidenum">
              <a:rPr lang="nb-NO" smtClean="0"/>
              <a:pPr/>
              <a:t>‹#›</a:t>
            </a:fld>
            <a:endParaRPr lang="nb-NO" dirty="0"/>
          </a:p>
        </p:txBody>
      </p:sp>
      <p:pic>
        <p:nvPicPr>
          <p:cNvPr id="8" name="Picture 9"/>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23079" y="4673034"/>
            <a:ext cx="1255922" cy="491942"/>
          </a:xfrm>
          <a:prstGeom prst="rect">
            <a:avLst/>
          </a:prstGeom>
        </p:spPr>
      </p:pic>
    </p:spTree>
    <p:extLst>
      <p:ext uri="{BB962C8B-B14F-4D97-AF65-F5344CB8AC3E}">
        <p14:creationId xmlns:p14="http://schemas.microsoft.com/office/powerpoint/2010/main" val="1334827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57" r:id="rId4"/>
    <p:sldLayoutId id="2147483658" r:id="rId5"/>
    <p:sldLayoutId id="2147483659" r:id="rId6"/>
    <p:sldLayoutId id="2147483660" r:id="rId7"/>
    <p:sldLayoutId id="2147483656" r:id="rId8"/>
    <p:sldLayoutId id="2147483651" r:id="rId9"/>
    <p:sldLayoutId id="2147483652" r:id="rId10"/>
    <p:sldLayoutId id="2147483653" r:id="rId11"/>
    <p:sldLayoutId id="2147483654" r:id="rId12"/>
    <p:sldLayoutId id="2147483655" r:id="rId13"/>
    <p:sldLayoutId id="2147483662" r:id="rId14"/>
    <p:sldLayoutId id="2147483661" r:id="rId15"/>
    <p:sldLayoutId id="2147483668" r:id="rId16"/>
    <p:sldLayoutId id="2147483663" r:id="rId17"/>
    <p:sldLayoutId id="2147483664" r:id="rId18"/>
    <p:sldLayoutId id="2147483665" r:id="rId19"/>
    <p:sldLayoutId id="2147483666" r:id="rId20"/>
    <p:sldLayoutId id="2147483667" r:id="rId21"/>
    <p:sldLayoutId id="2147483670" r:id="rId22"/>
  </p:sldLayoutIdLst>
  <p:timing>
    <p:tnLst>
      <p:par>
        <p:cTn id="1" dur="indefinite" restart="never" nodeType="tmRoot"/>
      </p:par>
    </p:tnLst>
  </p:timing>
  <p:hf hdr="0"/>
  <p:txStyles>
    <p:titleStyle>
      <a:lvl1pPr algn="l" defTabSz="457200" rtl="0" eaLnBrk="1" latinLnBrk="0" hangingPunct="1">
        <a:spcBef>
          <a:spcPct val="0"/>
        </a:spcBef>
        <a:buNone/>
        <a:defRPr sz="2400" b="1" kern="1200">
          <a:solidFill>
            <a:schemeClr val="tx1"/>
          </a:solidFill>
          <a:latin typeface="Times New Roman"/>
          <a:ea typeface="+mj-ea"/>
          <a:cs typeface="Times New Roman"/>
        </a:defRPr>
      </a:lvl1pPr>
    </p:titleStyle>
    <p:bodyStyle>
      <a:lvl1pPr marL="176213" indent="-176213" algn="l" defTabSz="457200" rtl="0" eaLnBrk="1" latinLnBrk="0" hangingPunct="1">
        <a:spcBef>
          <a:spcPct val="20000"/>
        </a:spcBef>
        <a:buFont typeface="Arial"/>
        <a:buChar char="•"/>
        <a:defRPr sz="1600" kern="1200">
          <a:solidFill>
            <a:schemeClr val="tx1"/>
          </a:solidFill>
          <a:latin typeface="Calibri Light"/>
          <a:ea typeface="+mn-ea"/>
          <a:cs typeface="Calibri Light"/>
        </a:defRPr>
      </a:lvl1pPr>
      <a:lvl2pPr marL="452438" indent="-207963" algn="l" defTabSz="450850" rtl="0" eaLnBrk="1" latinLnBrk="0" hangingPunct="1">
        <a:spcBef>
          <a:spcPct val="20000"/>
        </a:spcBef>
        <a:buFont typeface="Arial"/>
        <a:buChar char="–"/>
        <a:defRPr sz="1600" kern="1200">
          <a:solidFill>
            <a:schemeClr val="tx1"/>
          </a:solidFill>
          <a:latin typeface="Calibri Light"/>
          <a:ea typeface="+mn-ea"/>
          <a:cs typeface="Calibri Light"/>
        </a:defRPr>
      </a:lvl2pPr>
      <a:lvl3pPr marL="627063" indent="-158750" algn="l" defTabSz="627063" rtl="0" eaLnBrk="1" latinLnBrk="0" hangingPunct="1">
        <a:spcBef>
          <a:spcPct val="20000"/>
        </a:spcBef>
        <a:buFont typeface="Arial"/>
        <a:buChar char="•"/>
        <a:defRPr sz="1600" kern="1200">
          <a:solidFill>
            <a:schemeClr val="tx1"/>
          </a:solidFill>
          <a:latin typeface="Calibri Light"/>
          <a:ea typeface="+mn-ea"/>
          <a:cs typeface="Calibri Light"/>
        </a:defRPr>
      </a:lvl3pPr>
      <a:lvl4pPr marL="804863" indent="-161925" algn="l" defTabSz="457200" rtl="0" eaLnBrk="1" latinLnBrk="0" hangingPunct="1">
        <a:spcBef>
          <a:spcPct val="20000"/>
        </a:spcBef>
        <a:buFont typeface="Arial"/>
        <a:buChar char="–"/>
        <a:defRPr sz="1600" kern="1200">
          <a:solidFill>
            <a:schemeClr val="tx1"/>
          </a:solidFill>
          <a:latin typeface="Calibri Light"/>
          <a:ea typeface="+mn-ea"/>
          <a:cs typeface="Calibri Light"/>
        </a:defRPr>
      </a:lvl4pPr>
      <a:lvl5pPr marL="987425" indent="-174625" algn="l" defTabSz="457200" rtl="0" eaLnBrk="1" latinLnBrk="0" hangingPunct="1">
        <a:spcBef>
          <a:spcPct val="20000"/>
        </a:spcBef>
        <a:buFont typeface="Arial"/>
        <a:buChar char="»"/>
        <a:defRPr sz="1600" kern="1200">
          <a:solidFill>
            <a:schemeClr val="tx1"/>
          </a:solidFill>
          <a:latin typeface="Calibri Light"/>
          <a:ea typeface="+mn-ea"/>
          <a:cs typeface="Calibri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026" userDrawn="1">
          <p15:clr>
            <a:srgbClr val="F26B43"/>
          </p15:clr>
        </p15:guide>
        <p15:guide id="2" pos="9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nb-NO" dirty="0"/>
              <a:t>Sivilsamfunnsorganisasjoner - velferdsinnovatører mellom velferdsbyråkrater og velferdsprofitører? </a:t>
            </a:r>
          </a:p>
        </p:txBody>
      </p:sp>
      <p:sp>
        <p:nvSpPr>
          <p:cNvPr id="7" name="Subtitle 6"/>
          <p:cNvSpPr>
            <a:spLocks noGrp="1"/>
          </p:cNvSpPr>
          <p:nvPr>
            <p:ph type="subTitle" idx="1"/>
          </p:nvPr>
        </p:nvSpPr>
        <p:spPr>
          <a:xfrm>
            <a:off x="497288" y="3774643"/>
            <a:ext cx="4316012" cy="683057"/>
          </a:xfrm>
        </p:spPr>
        <p:txBody>
          <a:bodyPr/>
          <a:lstStyle/>
          <a:p>
            <a:r>
              <a:rPr lang="nb-NO" b="1" dirty="0" smtClean="0">
                <a:latin typeface="Calibri"/>
                <a:cs typeface="Calibri"/>
              </a:rPr>
              <a:t>Nils Asle Bergsgard* </a:t>
            </a:r>
            <a:r>
              <a:rPr lang="nb-NO" b="1" dirty="0">
                <a:latin typeface="Calibri"/>
                <a:cs typeface="Calibri"/>
              </a:rPr>
              <a:t>og Svein Ingve Nødland</a:t>
            </a:r>
            <a:endParaRPr lang="nb-NO" b="1" dirty="0" smtClean="0">
              <a:latin typeface="Calibri"/>
              <a:cs typeface="Calibri"/>
            </a:endParaRPr>
          </a:p>
          <a:p>
            <a:r>
              <a:rPr lang="nb-NO" b="1" dirty="0" smtClean="0">
                <a:latin typeface="Calibri"/>
                <a:cs typeface="Calibri"/>
              </a:rPr>
              <a:t>*Professor, Universitetet i Sørøst-Norge/NORCE (tidligere IRIS) og **seniorforsker, NORCE</a:t>
            </a:r>
            <a:endParaRPr lang="nb-NO" dirty="0"/>
          </a:p>
        </p:txBody>
      </p:sp>
      <p:sp>
        <p:nvSpPr>
          <p:cNvPr id="2" name="Date Placeholder 1"/>
          <p:cNvSpPr>
            <a:spLocks noGrp="1"/>
          </p:cNvSpPr>
          <p:nvPr>
            <p:ph type="dt" sz="half" idx="10"/>
          </p:nvPr>
        </p:nvSpPr>
        <p:spPr/>
        <p:txBody>
          <a:bodyPr/>
          <a:lstStyle/>
          <a:p>
            <a:fld id="{022F7352-36FA-7045-AC00-1A0BE6875562}" type="datetime1">
              <a:rPr lang="nb-NO" smtClean="0"/>
              <a:t>19.11.2018</a:t>
            </a:fld>
            <a:endParaRPr lang="nb-NO"/>
          </a:p>
        </p:txBody>
      </p:sp>
      <p:sp>
        <p:nvSpPr>
          <p:cNvPr id="8" name="Slide Number Placeholder 7"/>
          <p:cNvSpPr>
            <a:spLocks noGrp="1"/>
          </p:cNvSpPr>
          <p:nvPr>
            <p:ph type="sldNum" sz="quarter" idx="12"/>
          </p:nvPr>
        </p:nvSpPr>
        <p:spPr/>
        <p:txBody>
          <a:bodyPr/>
          <a:lstStyle/>
          <a:p>
            <a:fld id="{28385D78-4187-AD4C-B928-A8579EE9A756}" type="slidenum">
              <a:rPr lang="nb-NO" smtClean="0"/>
              <a:pPr/>
              <a:t>1</a:t>
            </a:fld>
            <a:endParaRPr lang="nb-NO"/>
          </a:p>
        </p:txBody>
      </p:sp>
      <p:pic>
        <p:nvPicPr>
          <p:cNvPr id="5" name="Picture 4" descr="DMonster-3.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87850" y="2609850"/>
            <a:ext cx="1536700" cy="1536700"/>
          </a:xfrm>
          <a:prstGeom prst="rect">
            <a:avLst/>
          </a:prstGeom>
        </p:spPr>
      </p:pic>
      <p:pic>
        <p:nvPicPr>
          <p:cNvPr id="1026" name="Picture 2" descr="norce_426cc920-64ab-4893-95d0-c29d5dab670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8950" y="461963"/>
            <a:ext cx="17843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ssholder for bilde 2"/>
          <p:cNvSpPr>
            <a:spLocks noGrp="1"/>
          </p:cNvSpPr>
          <p:nvPr>
            <p:ph type="pic" sz="quarter" idx="13"/>
          </p:nvPr>
        </p:nvSpPr>
        <p:spPr>
          <a:xfrm>
            <a:off x="8490856" y="219282"/>
            <a:ext cx="494393" cy="4476403"/>
          </a:xfrm>
        </p:spPr>
      </p:sp>
    </p:spTree>
    <p:extLst>
      <p:ext uri="{BB962C8B-B14F-4D97-AF65-F5344CB8AC3E}">
        <p14:creationId xmlns:p14="http://schemas.microsoft.com/office/powerpoint/2010/main" val="4226871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Sivilsamfunnsorganisasjoners </a:t>
            </a:r>
            <a:r>
              <a:rPr lang="nb-NO" dirty="0"/>
              <a:t>deltakelse i velferdsproduksjon</a:t>
            </a:r>
          </a:p>
        </p:txBody>
      </p:sp>
      <p:sp>
        <p:nvSpPr>
          <p:cNvPr id="3" name="Plassholder for innhold 2"/>
          <p:cNvSpPr>
            <a:spLocks noGrp="1"/>
          </p:cNvSpPr>
          <p:nvPr>
            <p:ph idx="1"/>
          </p:nvPr>
        </p:nvSpPr>
        <p:spPr/>
        <p:txBody>
          <a:bodyPr>
            <a:normAutofit fontScale="92500" lnSpcReduction="20000"/>
          </a:bodyPr>
          <a:lstStyle/>
          <a:p>
            <a:r>
              <a:rPr lang="nb-NO" dirty="0" smtClean="0"/>
              <a:t>Økte </a:t>
            </a:r>
            <a:r>
              <a:rPr lang="nb-NO" dirty="0"/>
              <a:t>og varierte behov </a:t>
            </a:r>
            <a:r>
              <a:rPr lang="nb-NO" dirty="0" smtClean="0"/>
              <a:t>skaper </a:t>
            </a:r>
            <a:r>
              <a:rPr lang="nb-NO" dirty="0"/>
              <a:t>press på velferdsstaten, </a:t>
            </a:r>
            <a:r>
              <a:rPr lang="nb-NO" dirty="0" smtClean="0"/>
              <a:t>samtidig som føringer </a:t>
            </a:r>
            <a:r>
              <a:rPr lang="nb-NO" dirty="0"/>
              <a:t>om offentlige anbud </a:t>
            </a:r>
            <a:r>
              <a:rPr lang="nb-NO" dirty="0" smtClean="0"/>
              <a:t>knyttet </a:t>
            </a:r>
            <a:r>
              <a:rPr lang="nb-NO" dirty="0"/>
              <a:t>til EØS-regelverket, og en mer generell dreining i offentlig forvaltning </a:t>
            </a:r>
            <a:r>
              <a:rPr lang="nb-NO" dirty="0" smtClean="0"/>
              <a:t>mot </a:t>
            </a:r>
            <a:r>
              <a:rPr lang="nb-NO" dirty="0"/>
              <a:t>mål- og </a:t>
            </a:r>
            <a:r>
              <a:rPr lang="nb-NO" dirty="0" smtClean="0"/>
              <a:t>resultatstyring, bidrar til økt bruk av anbud også på velferdsområder</a:t>
            </a:r>
          </a:p>
          <a:p>
            <a:r>
              <a:rPr lang="nb-NO" dirty="0" smtClean="0"/>
              <a:t>Samtidig har velferdsstatens ekspansjon begrenset rommet for sivile aktører….</a:t>
            </a:r>
          </a:p>
          <a:p>
            <a:r>
              <a:rPr lang="nb-NO" dirty="0" smtClean="0"/>
              <a:t>Men økt fokus på sivilsamfunnsorganisasjonenes rolle de siste tiårene – en «</a:t>
            </a:r>
            <a:r>
              <a:rPr lang="nb-NO" dirty="0" err="1" smtClean="0"/>
              <a:t>instrumentalisering</a:t>
            </a:r>
            <a:r>
              <a:rPr lang="nb-NO" dirty="0" smtClean="0"/>
              <a:t> av det sivile rommet»?</a:t>
            </a:r>
          </a:p>
          <a:p>
            <a:r>
              <a:rPr lang="nb-NO" dirty="0" smtClean="0"/>
              <a:t>Økt bruk av anbud kan på den ene </a:t>
            </a:r>
            <a:r>
              <a:rPr lang="nb-NO" dirty="0"/>
              <a:t>siden innebære flere krav og føringer, som igjen kan medføre en standardisering av </a:t>
            </a:r>
            <a:r>
              <a:rPr lang="nb-NO" dirty="0" smtClean="0"/>
              <a:t>tilbudene</a:t>
            </a:r>
          </a:p>
          <a:p>
            <a:r>
              <a:rPr lang="nb-NO" dirty="0" smtClean="0"/>
              <a:t>Men </a:t>
            </a:r>
            <a:r>
              <a:rPr lang="nb-NO" dirty="0"/>
              <a:t>økt bruk av anbud kan jo ut fra klassisk økonomi, føre til mer innovative løsninger, altså kanskje økt mangfold. </a:t>
            </a:r>
            <a:endParaRPr lang="nb-NO" dirty="0" smtClean="0"/>
          </a:p>
          <a:p>
            <a:r>
              <a:rPr lang="nb-NO" dirty="0"/>
              <a:t>Her skal </a:t>
            </a:r>
            <a:r>
              <a:rPr lang="nb-NO" dirty="0" smtClean="0"/>
              <a:t>vi</a:t>
            </a:r>
            <a:r>
              <a:rPr lang="nb-NO" dirty="0" smtClean="0"/>
              <a:t> </a:t>
            </a:r>
            <a:r>
              <a:rPr lang="nb-NO" dirty="0"/>
              <a:t>drøfte om, og i så fall i hvilken grad og på hvilken måte, sivilsamfunnsorganisasjoner har et potensiale for innovative </a:t>
            </a:r>
            <a:r>
              <a:rPr lang="nb-NO" dirty="0" smtClean="0"/>
              <a:t>velferdsløsninger – representerer </a:t>
            </a:r>
            <a:r>
              <a:rPr lang="nb-NO" dirty="0"/>
              <a:t>disse aktørene en </a:t>
            </a:r>
            <a:r>
              <a:rPr lang="nb-NO" dirty="0" err="1"/>
              <a:t>annerledeshet</a:t>
            </a:r>
            <a:r>
              <a:rPr lang="nb-NO" dirty="0"/>
              <a:t> som nettopp åpner opp for mer innovative </a:t>
            </a:r>
            <a:r>
              <a:rPr lang="nb-NO" dirty="0" smtClean="0"/>
              <a:t>løsninger?</a:t>
            </a:r>
          </a:p>
          <a:p>
            <a:endParaRPr lang="nb-NO" dirty="0"/>
          </a:p>
        </p:txBody>
      </p:sp>
      <p:sp>
        <p:nvSpPr>
          <p:cNvPr id="4" name="Plassholder for dato 3"/>
          <p:cNvSpPr>
            <a:spLocks noGrp="1"/>
          </p:cNvSpPr>
          <p:nvPr>
            <p:ph type="dt" sz="half" idx="10"/>
          </p:nvPr>
        </p:nvSpPr>
        <p:spPr/>
        <p:txBody>
          <a:bodyPr/>
          <a:lstStyle/>
          <a:p>
            <a:fld id="{BE288926-B874-C945-89E9-C0ABCC49B256}" type="datetime4">
              <a:rPr lang="nb-NO" smtClean="0">
                <a:solidFill>
                  <a:prstClr val="white">
                    <a:lumMod val="65000"/>
                  </a:prstClr>
                </a:solidFill>
              </a:rPr>
              <a:pPr/>
              <a:t>19. november 2018</a:t>
            </a:fld>
            <a:endParaRPr lang="nn-NO" dirty="0">
              <a:solidFill>
                <a:prstClr val="white">
                  <a:lumMod val="65000"/>
                </a:prstClr>
              </a:solidFill>
            </a:endParaRPr>
          </a:p>
        </p:txBody>
      </p:sp>
      <p:sp>
        <p:nvSpPr>
          <p:cNvPr id="5" name="Plassholder for lysbildenummer 4"/>
          <p:cNvSpPr>
            <a:spLocks noGrp="1"/>
          </p:cNvSpPr>
          <p:nvPr>
            <p:ph type="sldNum" sz="quarter" idx="12"/>
          </p:nvPr>
        </p:nvSpPr>
        <p:spPr/>
        <p:txBody>
          <a:bodyPr/>
          <a:lstStyle/>
          <a:p>
            <a:fld id="{D1E362FE-F21F-094F-9187-341405DED71E}" type="slidenum">
              <a:rPr lang="nn-NO" smtClean="0">
                <a:solidFill>
                  <a:prstClr val="white">
                    <a:lumMod val="65000"/>
                  </a:prstClr>
                </a:solidFill>
              </a:rPr>
              <a:pPr/>
              <a:t>2</a:t>
            </a:fld>
            <a:endParaRPr lang="nn-NO">
              <a:solidFill>
                <a:prstClr val="white">
                  <a:lumMod val="65000"/>
                </a:prstClr>
              </a:solidFill>
            </a:endParaRPr>
          </a:p>
        </p:txBody>
      </p:sp>
    </p:spTree>
    <p:extLst>
      <p:ext uri="{BB962C8B-B14F-4D97-AF65-F5344CB8AC3E}">
        <p14:creationId xmlns:p14="http://schemas.microsoft.com/office/powerpoint/2010/main" val="3524869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Metode</a:t>
            </a:r>
            <a:endParaRPr lang="nb-NO" dirty="0"/>
          </a:p>
        </p:txBody>
      </p:sp>
      <p:sp>
        <p:nvSpPr>
          <p:cNvPr id="3" name="Plassholder for innhold 2"/>
          <p:cNvSpPr>
            <a:spLocks noGrp="1"/>
          </p:cNvSpPr>
          <p:nvPr>
            <p:ph idx="1"/>
          </p:nvPr>
        </p:nvSpPr>
        <p:spPr/>
        <p:txBody>
          <a:bodyPr/>
          <a:lstStyle/>
          <a:p>
            <a:endParaRPr lang="nb-NO" dirty="0" smtClean="0"/>
          </a:p>
          <a:p>
            <a:r>
              <a:rPr lang="nb-NO" dirty="0" smtClean="0"/>
              <a:t>Vi </a:t>
            </a:r>
            <a:r>
              <a:rPr lang="nb-NO" dirty="0"/>
              <a:t>har gjennomført 29 </a:t>
            </a:r>
            <a:r>
              <a:rPr lang="nb-NO" dirty="0" smtClean="0"/>
              <a:t>intervjuer, ni </a:t>
            </a:r>
            <a:r>
              <a:rPr lang="nb-NO" dirty="0"/>
              <a:t>med kjøpere </a:t>
            </a:r>
            <a:r>
              <a:rPr lang="nb-NO" dirty="0" smtClean="0"/>
              <a:t>og 20 med tilbydere i </a:t>
            </a:r>
            <a:r>
              <a:rPr lang="nb-NO" dirty="0"/>
              <a:t>to regioner i Norge.  </a:t>
            </a:r>
            <a:endParaRPr lang="nb-NO" dirty="0" smtClean="0"/>
          </a:p>
          <a:p>
            <a:r>
              <a:rPr lang="nb-NO" dirty="0" smtClean="0"/>
              <a:t>Ni </a:t>
            </a:r>
            <a:r>
              <a:rPr lang="nb-NO" dirty="0"/>
              <a:t>av disse var innen </a:t>
            </a:r>
            <a:r>
              <a:rPr lang="nb-NO" b="1" dirty="0"/>
              <a:t>arbeidsavklaring/attføring</a:t>
            </a:r>
            <a:r>
              <a:rPr lang="nb-NO" dirty="0"/>
              <a:t>, syv innen </a:t>
            </a:r>
            <a:r>
              <a:rPr lang="nb-NO" b="1" dirty="0"/>
              <a:t>sosial boligpolitikk </a:t>
            </a:r>
            <a:r>
              <a:rPr lang="nb-NO" dirty="0"/>
              <a:t>og 13 innenfor </a:t>
            </a:r>
            <a:r>
              <a:rPr lang="nb-NO" b="1" dirty="0"/>
              <a:t>rusfeltet</a:t>
            </a:r>
            <a:r>
              <a:rPr lang="nb-NO" dirty="0"/>
              <a:t>. </a:t>
            </a:r>
            <a:endParaRPr lang="nb-NO" dirty="0" smtClean="0"/>
          </a:p>
          <a:p>
            <a:r>
              <a:rPr lang="nb-NO" dirty="0" smtClean="0"/>
              <a:t>I </a:t>
            </a:r>
            <a:r>
              <a:rPr lang="nb-NO" dirty="0"/>
              <a:t>tillegg har vi gjort analyser av sentrale offentlige dokumenter innenfor disse tre velferdsområdene de siste 40 årene. </a:t>
            </a:r>
            <a:endParaRPr lang="nb-NO" dirty="0" smtClean="0"/>
          </a:p>
          <a:p>
            <a:r>
              <a:rPr lang="nb-NO" dirty="0" smtClean="0"/>
              <a:t>En av tre arbeidspakker innenfor et større prosjekt om mangfold, velferdsstat </a:t>
            </a:r>
            <a:r>
              <a:rPr lang="nb-NO" smtClean="0"/>
              <a:t>og sivilsamfunnsorganisasjoner</a:t>
            </a:r>
            <a:endParaRPr lang="nb-NO" dirty="0"/>
          </a:p>
        </p:txBody>
      </p:sp>
      <p:sp>
        <p:nvSpPr>
          <p:cNvPr id="4" name="Plassholder for dato 3"/>
          <p:cNvSpPr>
            <a:spLocks noGrp="1"/>
          </p:cNvSpPr>
          <p:nvPr>
            <p:ph type="dt" sz="half" idx="10"/>
          </p:nvPr>
        </p:nvSpPr>
        <p:spPr/>
        <p:txBody>
          <a:bodyPr/>
          <a:lstStyle/>
          <a:p>
            <a:fld id="{BE288926-B874-C945-89E9-C0ABCC49B256}" type="datetime4">
              <a:rPr lang="nb-NO" smtClean="0">
                <a:solidFill>
                  <a:prstClr val="white">
                    <a:lumMod val="65000"/>
                  </a:prstClr>
                </a:solidFill>
              </a:rPr>
              <a:pPr/>
              <a:t>19. november 2018</a:t>
            </a:fld>
            <a:endParaRPr lang="nn-NO">
              <a:solidFill>
                <a:prstClr val="white">
                  <a:lumMod val="65000"/>
                </a:prstClr>
              </a:solidFill>
            </a:endParaRPr>
          </a:p>
        </p:txBody>
      </p:sp>
      <p:sp>
        <p:nvSpPr>
          <p:cNvPr id="5" name="Plassholder for lysbildenummer 4"/>
          <p:cNvSpPr>
            <a:spLocks noGrp="1"/>
          </p:cNvSpPr>
          <p:nvPr>
            <p:ph type="sldNum" sz="quarter" idx="12"/>
          </p:nvPr>
        </p:nvSpPr>
        <p:spPr/>
        <p:txBody>
          <a:bodyPr/>
          <a:lstStyle/>
          <a:p>
            <a:fld id="{D1E362FE-F21F-094F-9187-341405DED71E}" type="slidenum">
              <a:rPr lang="nn-NO" smtClean="0">
                <a:solidFill>
                  <a:prstClr val="white">
                    <a:lumMod val="65000"/>
                  </a:prstClr>
                </a:solidFill>
              </a:rPr>
              <a:pPr/>
              <a:t>3</a:t>
            </a:fld>
            <a:endParaRPr lang="nn-NO">
              <a:solidFill>
                <a:prstClr val="white">
                  <a:lumMod val="65000"/>
                </a:prstClr>
              </a:solidFill>
            </a:endParaRPr>
          </a:p>
        </p:txBody>
      </p:sp>
    </p:spTree>
    <p:extLst>
      <p:ext uri="{BB962C8B-B14F-4D97-AF65-F5344CB8AC3E}">
        <p14:creationId xmlns:p14="http://schemas.microsoft.com/office/powerpoint/2010/main" val="113118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Forskjeller mellom ulike velferdssektorer?</a:t>
            </a:r>
          </a:p>
        </p:txBody>
      </p:sp>
      <p:sp>
        <p:nvSpPr>
          <p:cNvPr id="3" name="Plassholder for innhold 2"/>
          <p:cNvSpPr>
            <a:spLocks noGrp="1"/>
          </p:cNvSpPr>
          <p:nvPr>
            <p:ph idx="1"/>
          </p:nvPr>
        </p:nvSpPr>
        <p:spPr/>
        <p:txBody>
          <a:bodyPr>
            <a:normAutofit fontScale="92500" lnSpcReduction="20000"/>
          </a:bodyPr>
          <a:lstStyle/>
          <a:p>
            <a:r>
              <a:rPr lang="nb-NO" b="1" dirty="0" smtClean="0"/>
              <a:t>Rusfeltet</a:t>
            </a:r>
            <a:r>
              <a:rPr lang="nb-NO" dirty="0" smtClean="0"/>
              <a:t>, tradisjonelt stor plass for sivilsamfunnsorganisasjoner: Siste tiår «</a:t>
            </a:r>
            <a:r>
              <a:rPr lang="nb-NO" dirty="0" err="1" smtClean="0"/>
              <a:t>medikalisert</a:t>
            </a:r>
            <a:r>
              <a:rPr lang="nb-NO" dirty="0" smtClean="0"/>
              <a:t>» både innholdsmessig (pasientrettigheter) og organisatorisk (del av helsesektoren). Institusjonelt </a:t>
            </a:r>
            <a:r>
              <a:rPr lang="nb-NO" dirty="0"/>
              <a:t>entreprenørskap </a:t>
            </a:r>
            <a:r>
              <a:rPr lang="nb-NO" dirty="0" smtClean="0"/>
              <a:t>der </a:t>
            </a:r>
            <a:r>
              <a:rPr lang="nb-NO" dirty="0"/>
              <a:t>rusfeltet åpnes for nye ideer utviklet i nettverk og interaksjon mellom sivilsamfunnsorganisasjoner, offentlige tilbydere, brukere og offentlige innkjøpere. </a:t>
            </a:r>
            <a:r>
              <a:rPr lang="nb-NO" dirty="0" smtClean="0"/>
              <a:t>Innovasjon </a:t>
            </a:r>
            <a:r>
              <a:rPr lang="nb-NO" dirty="0"/>
              <a:t>i stor grad knyttet til ressursene og kapasitetene innenfor organisasjonene </a:t>
            </a:r>
            <a:r>
              <a:rPr lang="nb-NO" dirty="0" smtClean="0"/>
              <a:t>selv.</a:t>
            </a:r>
          </a:p>
          <a:p>
            <a:r>
              <a:rPr lang="nb-NO" b="1" dirty="0" smtClean="0"/>
              <a:t>Sosial boligpolitikk</a:t>
            </a:r>
            <a:r>
              <a:rPr lang="nb-NO" dirty="0" smtClean="0"/>
              <a:t>, mer målrettet mot vanskeligstilte de siste tiårene, der innholdet i tilbudet er blitt viktigere, og da også rommet for sivile aktører. Men det </a:t>
            </a:r>
            <a:r>
              <a:rPr lang="nb-NO" dirty="0"/>
              <a:t>innovative mulighetsrommet innenfor denne sektoren er </a:t>
            </a:r>
            <a:r>
              <a:rPr lang="nb-NO" dirty="0" smtClean="0"/>
              <a:t>likevel noe </a:t>
            </a:r>
            <a:r>
              <a:rPr lang="nb-NO" dirty="0"/>
              <a:t>begrenset.</a:t>
            </a:r>
            <a:endParaRPr lang="nb-NO" dirty="0" smtClean="0"/>
          </a:p>
          <a:p>
            <a:r>
              <a:rPr lang="nb-NO" b="1" dirty="0"/>
              <a:t>Arbeidsavklaring/arbeidsrettede tiltak </a:t>
            </a:r>
            <a:r>
              <a:rPr lang="nb-NO" dirty="0"/>
              <a:t>for personer med nedsatt arbeidsevne (yrkesrettet attføring) er et velferdsområdet som har vært dominert av det offentlige og </a:t>
            </a:r>
            <a:r>
              <a:rPr lang="nb-NO" dirty="0" err="1"/>
              <a:t>semi</a:t>
            </a:r>
            <a:r>
              <a:rPr lang="nb-NO" dirty="0"/>
              <a:t>-offentlige </a:t>
            </a:r>
            <a:r>
              <a:rPr lang="nb-NO" dirty="0" smtClean="0"/>
              <a:t>organer, men der ulike reformer har åpnet opp for private aktører. Anbudsregimets </a:t>
            </a:r>
            <a:r>
              <a:rPr lang="nb-NO" dirty="0"/>
              <a:t>vektlegging av effektivitetskriterier </a:t>
            </a:r>
            <a:r>
              <a:rPr lang="nb-NO" dirty="0" smtClean="0"/>
              <a:t>åpner i </a:t>
            </a:r>
            <a:r>
              <a:rPr lang="nb-NO" dirty="0"/>
              <a:t>liten grad </a:t>
            </a:r>
            <a:r>
              <a:rPr lang="nb-NO" dirty="0" smtClean="0"/>
              <a:t>opp </a:t>
            </a:r>
            <a:r>
              <a:rPr lang="nb-NO" dirty="0"/>
              <a:t>for nyskapende løsninger foruten slike som nettopp kan knyttes til </a:t>
            </a:r>
            <a:r>
              <a:rPr lang="nb-NO" dirty="0" smtClean="0"/>
              <a:t>effektivitet. </a:t>
            </a:r>
            <a:r>
              <a:rPr lang="nb-NO" dirty="0"/>
              <a:t>Samtidig finner vi, særlig siden man på kjøpersiden har begynt å inngå mer løpende rammeavtaler over en viss tid, at det også gis rom for å prøve ut nye tiltak og metoder. </a:t>
            </a:r>
          </a:p>
          <a:p>
            <a:endParaRPr lang="nb-NO" dirty="0"/>
          </a:p>
        </p:txBody>
      </p:sp>
      <p:sp>
        <p:nvSpPr>
          <p:cNvPr id="4" name="Plassholder for dato 3"/>
          <p:cNvSpPr>
            <a:spLocks noGrp="1"/>
          </p:cNvSpPr>
          <p:nvPr>
            <p:ph type="dt" sz="half" idx="10"/>
          </p:nvPr>
        </p:nvSpPr>
        <p:spPr/>
        <p:txBody>
          <a:bodyPr/>
          <a:lstStyle/>
          <a:p>
            <a:fld id="{BE288926-B874-C945-89E9-C0ABCC49B256}" type="datetime4">
              <a:rPr lang="nb-NO" smtClean="0">
                <a:solidFill>
                  <a:prstClr val="white">
                    <a:lumMod val="65000"/>
                  </a:prstClr>
                </a:solidFill>
              </a:rPr>
              <a:pPr/>
              <a:t>19. november 2018</a:t>
            </a:fld>
            <a:endParaRPr lang="nn-NO">
              <a:solidFill>
                <a:prstClr val="white">
                  <a:lumMod val="65000"/>
                </a:prstClr>
              </a:solidFill>
            </a:endParaRPr>
          </a:p>
        </p:txBody>
      </p:sp>
      <p:sp>
        <p:nvSpPr>
          <p:cNvPr id="5" name="Plassholder for lysbildenummer 4"/>
          <p:cNvSpPr>
            <a:spLocks noGrp="1"/>
          </p:cNvSpPr>
          <p:nvPr>
            <p:ph type="sldNum" sz="quarter" idx="12"/>
          </p:nvPr>
        </p:nvSpPr>
        <p:spPr/>
        <p:txBody>
          <a:bodyPr/>
          <a:lstStyle/>
          <a:p>
            <a:fld id="{D1E362FE-F21F-094F-9187-341405DED71E}" type="slidenum">
              <a:rPr lang="nn-NO" smtClean="0">
                <a:solidFill>
                  <a:prstClr val="white">
                    <a:lumMod val="65000"/>
                  </a:prstClr>
                </a:solidFill>
              </a:rPr>
              <a:pPr/>
              <a:t>4</a:t>
            </a:fld>
            <a:endParaRPr lang="nn-NO">
              <a:solidFill>
                <a:prstClr val="white">
                  <a:lumMod val="65000"/>
                </a:prstClr>
              </a:solidFill>
            </a:endParaRPr>
          </a:p>
        </p:txBody>
      </p:sp>
    </p:spTree>
    <p:extLst>
      <p:ext uri="{BB962C8B-B14F-4D97-AF65-F5344CB8AC3E}">
        <p14:creationId xmlns:p14="http://schemas.microsoft.com/office/powerpoint/2010/main" val="22856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Hovedtrekk og </a:t>
            </a:r>
            <a:r>
              <a:rPr lang="nb-NO" dirty="0" smtClean="0"/>
              <a:t>perspektiver</a:t>
            </a:r>
            <a:endParaRPr lang="nb-NO" dirty="0"/>
          </a:p>
        </p:txBody>
      </p:sp>
      <p:sp>
        <p:nvSpPr>
          <p:cNvPr id="3" name="Plassholder for innhold 2"/>
          <p:cNvSpPr>
            <a:spLocks noGrp="1"/>
          </p:cNvSpPr>
          <p:nvPr>
            <p:ph idx="1"/>
          </p:nvPr>
        </p:nvSpPr>
        <p:spPr>
          <a:xfrm>
            <a:off x="587253" y="1594842"/>
            <a:ext cx="8030696" cy="3002095"/>
          </a:xfrm>
        </p:spPr>
        <p:txBody>
          <a:bodyPr>
            <a:normAutofit/>
          </a:bodyPr>
          <a:lstStyle/>
          <a:p>
            <a:r>
              <a:rPr lang="nb-NO" sz="1800" dirty="0" smtClean="0"/>
              <a:t>Mer både og enn enten eller</a:t>
            </a:r>
          </a:p>
          <a:p>
            <a:pPr lvl="1"/>
            <a:r>
              <a:rPr lang="nb-NO" sz="1800" dirty="0" smtClean="0"/>
              <a:t>Økt bruk av anbud fører til standardisering og byråkratisering som kan hemme organisasjonens kapasitet til nyskaping</a:t>
            </a:r>
          </a:p>
          <a:p>
            <a:pPr lvl="1"/>
            <a:r>
              <a:rPr lang="nb-NO" sz="1800" dirty="0" smtClean="0"/>
              <a:t>Men i mange tilfeller vil standardisering også innebærer en profesjonalisering og fagliggjøring av tjenestene på områder som tidligere i liten grad har vært </a:t>
            </a:r>
            <a:r>
              <a:rPr lang="nb-NO" sz="1800" dirty="0" smtClean="0"/>
              <a:t>dominert </a:t>
            </a:r>
            <a:r>
              <a:rPr lang="nb-NO" sz="1800" dirty="0" smtClean="0"/>
              <a:t>av evidensbaserte </a:t>
            </a:r>
            <a:r>
              <a:rPr lang="nb-NO" sz="1800" dirty="0" smtClean="0"/>
              <a:t>metoder og tiltak.</a:t>
            </a:r>
            <a:endParaRPr lang="nb-NO" sz="1800" dirty="0" smtClean="0"/>
          </a:p>
          <a:p>
            <a:pPr lvl="1"/>
            <a:r>
              <a:rPr lang="nb-NO" sz="1800" dirty="0" smtClean="0"/>
              <a:t>Og kravene i anbudene med påfølgende konkurranse vil kunne implisere nye tiltak, nye metoder og nye organisasjonsformer</a:t>
            </a:r>
            <a:endParaRPr lang="nb-NO" sz="1800" dirty="0"/>
          </a:p>
        </p:txBody>
      </p:sp>
      <p:sp>
        <p:nvSpPr>
          <p:cNvPr id="4" name="Plassholder for dato 3"/>
          <p:cNvSpPr>
            <a:spLocks noGrp="1"/>
          </p:cNvSpPr>
          <p:nvPr>
            <p:ph type="dt" sz="half" idx="10"/>
          </p:nvPr>
        </p:nvSpPr>
        <p:spPr/>
        <p:txBody>
          <a:bodyPr/>
          <a:lstStyle/>
          <a:p>
            <a:fld id="{D1AF3A42-6A4E-1F47-BEF9-20A0978B421A}" type="datetime1">
              <a:rPr lang="nb-NO" smtClean="0"/>
              <a:t>19.11.2018</a:t>
            </a:fld>
            <a:endParaRPr lang="nb-NO" dirty="0"/>
          </a:p>
        </p:txBody>
      </p:sp>
      <p:sp>
        <p:nvSpPr>
          <p:cNvPr id="5" name="Plassholder for lysbildenummer 4"/>
          <p:cNvSpPr>
            <a:spLocks noGrp="1"/>
          </p:cNvSpPr>
          <p:nvPr>
            <p:ph type="sldNum" sz="quarter" idx="12"/>
          </p:nvPr>
        </p:nvSpPr>
        <p:spPr/>
        <p:txBody>
          <a:bodyPr/>
          <a:lstStyle/>
          <a:p>
            <a:fld id="{28385D78-4187-AD4C-B928-A8579EE9A756}" type="slidenum">
              <a:rPr lang="nb-NO" smtClean="0"/>
              <a:t>5</a:t>
            </a:fld>
            <a:endParaRPr lang="nb-NO"/>
          </a:p>
        </p:txBody>
      </p:sp>
    </p:spTree>
    <p:extLst>
      <p:ext uri="{BB962C8B-B14F-4D97-AF65-F5344CB8AC3E}">
        <p14:creationId xmlns:p14="http://schemas.microsoft.com/office/powerpoint/2010/main" val="4074049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Hovedtrekk og </a:t>
            </a:r>
            <a:r>
              <a:rPr lang="nb-NO" dirty="0" smtClean="0"/>
              <a:t>perspektiver?</a:t>
            </a:r>
            <a:r>
              <a:rPr lang="nb-NO" dirty="0"/>
              <a:t/>
            </a:r>
            <a:br>
              <a:rPr lang="nb-NO" dirty="0"/>
            </a:br>
            <a:endParaRPr lang="nb-NO" dirty="0"/>
          </a:p>
        </p:txBody>
      </p:sp>
      <p:sp>
        <p:nvSpPr>
          <p:cNvPr id="3" name="Plassholder for innhold 2"/>
          <p:cNvSpPr>
            <a:spLocks noGrp="1"/>
          </p:cNvSpPr>
          <p:nvPr>
            <p:ph idx="1"/>
          </p:nvPr>
        </p:nvSpPr>
        <p:spPr/>
        <p:txBody>
          <a:bodyPr>
            <a:normAutofit lnSpcReduction="10000"/>
          </a:bodyPr>
          <a:lstStyle/>
          <a:p>
            <a:r>
              <a:rPr lang="nb-NO" sz="1800" dirty="0" smtClean="0"/>
              <a:t>Økt bruk av offentlig anbud innebærer for organisasjonene ofte en byråkratisering og standardisering av driften som oppleves som hemmende, men på innholdssiden kan den bidra til profesjonalisering og nyskaping.</a:t>
            </a:r>
          </a:p>
          <a:p>
            <a:pPr lvl="1"/>
            <a:r>
              <a:rPr lang="nb-NO" sz="1800" dirty="0"/>
              <a:t>Flere trekker </a:t>
            </a:r>
            <a:r>
              <a:rPr lang="nb-NO" sz="1800" dirty="0" smtClean="0"/>
              <a:t>fram </a:t>
            </a:r>
            <a:r>
              <a:rPr lang="nb-NO" sz="1800" dirty="0"/>
              <a:t>at konkurranse med påfølgende rammeavtaler over lengre tid </a:t>
            </a:r>
            <a:r>
              <a:rPr lang="nb-NO" sz="1800" dirty="0" smtClean="0"/>
              <a:t>er mer </a:t>
            </a:r>
            <a:r>
              <a:rPr lang="nb-NO" sz="1800" dirty="0" smtClean="0"/>
              <a:t>hensiktsmessig </a:t>
            </a:r>
            <a:r>
              <a:rPr lang="nb-NO" sz="1800" dirty="0" smtClean="0"/>
              <a:t>for å fremme innovasjon enn </a:t>
            </a:r>
            <a:r>
              <a:rPr lang="nb-NO" sz="1800" dirty="0" err="1" smtClean="0"/>
              <a:t>tidsavgrensende</a:t>
            </a:r>
            <a:r>
              <a:rPr lang="nb-NO" sz="1800" dirty="0" smtClean="0"/>
              <a:t> </a:t>
            </a:r>
            <a:r>
              <a:rPr lang="nb-NO" sz="1800" dirty="0" smtClean="0"/>
              <a:t>anbudsrunder</a:t>
            </a:r>
          </a:p>
          <a:p>
            <a:pPr lvl="1"/>
            <a:r>
              <a:rPr lang="nb-NO" sz="1800" dirty="0" smtClean="0"/>
              <a:t>Men det er snakk om </a:t>
            </a:r>
            <a:r>
              <a:rPr lang="nb-NO" sz="1800" dirty="0" smtClean="0"/>
              <a:t>det vi kan kalle «mindre inkrementelle sosiale innovasjoner»</a:t>
            </a:r>
            <a:endParaRPr lang="nb-NO" sz="1800" dirty="0" smtClean="0"/>
          </a:p>
          <a:p>
            <a:pPr lvl="1"/>
            <a:r>
              <a:rPr lang="nb-NO" sz="1800" dirty="0" smtClean="0"/>
              <a:t>Ikke revolusjonerende endringer – sivilsamfunnsorganisasjonenes særegenhet noe overvurdert?</a:t>
            </a:r>
            <a:endParaRPr lang="nb-NO" sz="1800" dirty="0"/>
          </a:p>
        </p:txBody>
      </p:sp>
      <p:sp>
        <p:nvSpPr>
          <p:cNvPr id="4" name="Plassholder for dato 3"/>
          <p:cNvSpPr>
            <a:spLocks noGrp="1"/>
          </p:cNvSpPr>
          <p:nvPr>
            <p:ph type="dt" sz="half" idx="10"/>
          </p:nvPr>
        </p:nvSpPr>
        <p:spPr/>
        <p:txBody>
          <a:bodyPr/>
          <a:lstStyle/>
          <a:p>
            <a:fld id="{D1AF3A42-6A4E-1F47-BEF9-20A0978B421A}" type="datetime1">
              <a:rPr lang="nb-NO" smtClean="0"/>
              <a:t>19.11.2018</a:t>
            </a:fld>
            <a:endParaRPr lang="nb-NO" dirty="0"/>
          </a:p>
        </p:txBody>
      </p:sp>
      <p:sp>
        <p:nvSpPr>
          <p:cNvPr id="5" name="Plassholder for lysbildenummer 4"/>
          <p:cNvSpPr>
            <a:spLocks noGrp="1"/>
          </p:cNvSpPr>
          <p:nvPr>
            <p:ph type="sldNum" sz="quarter" idx="12"/>
          </p:nvPr>
        </p:nvSpPr>
        <p:spPr/>
        <p:txBody>
          <a:bodyPr/>
          <a:lstStyle/>
          <a:p>
            <a:fld id="{28385D78-4187-AD4C-B928-A8579EE9A756}" type="slidenum">
              <a:rPr lang="nb-NO" smtClean="0"/>
              <a:t>6</a:t>
            </a:fld>
            <a:endParaRPr lang="nb-NO"/>
          </a:p>
        </p:txBody>
      </p:sp>
    </p:spTree>
    <p:extLst>
      <p:ext uri="{BB962C8B-B14F-4D97-AF65-F5344CB8AC3E}">
        <p14:creationId xmlns:p14="http://schemas.microsoft.com/office/powerpoint/2010/main" val="8253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B18E4D7-811C-B74E-86B5-662723D9F26D}" type="datetime4">
              <a:rPr lang="nb-NO" smtClean="0">
                <a:solidFill>
                  <a:prstClr val="white">
                    <a:lumMod val="65000"/>
                  </a:prstClr>
                </a:solidFill>
              </a:rPr>
              <a:pPr/>
              <a:t>19. november 2018</a:t>
            </a:fld>
            <a:endParaRPr lang="nn-NO" dirty="0">
              <a:solidFill>
                <a:prstClr val="white">
                  <a:lumMod val="65000"/>
                </a:prstClr>
              </a:solidFill>
            </a:endParaRPr>
          </a:p>
        </p:txBody>
      </p:sp>
      <p:sp>
        <p:nvSpPr>
          <p:cNvPr id="3" name="Plassholder for lysbildenummer 2"/>
          <p:cNvSpPr>
            <a:spLocks noGrp="1"/>
          </p:cNvSpPr>
          <p:nvPr>
            <p:ph type="sldNum" sz="quarter" idx="12"/>
          </p:nvPr>
        </p:nvSpPr>
        <p:spPr/>
        <p:txBody>
          <a:bodyPr/>
          <a:lstStyle/>
          <a:p>
            <a:fld id="{D1E362FE-F21F-094F-9187-341405DED71E}" type="slidenum">
              <a:rPr lang="nn-NO" smtClean="0">
                <a:solidFill>
                  <a:prstClr val="white">
                    <a:lumMod val="65000"/>
                  </a:prstClr>
                </a:solidFill>
              </a:rPr>
              <a:pPr/>
              <a:t>7</a:t>
            </a:fld>
            <a:endParaRPr lang="nn-NO">
              <a:solidFill>
                <a:prstClr val="white">
                  <a:lumMod val="65000"/>
                </a:prstClr>
              </a:solidFill>
            </a:endParaRPr>
          </a:p>
        </p:txBody>
      </p:sp>
      <p:sp>
        <p:nvSpPr>
          <p:cNvPr id="6" name="TekstSylinder 5"/>
          <p:cNvSpPr txBox="1"/>
          <p:nvPr/>
        </p:nvSpPr>
        <p:spPr>
          <a:xfrm>
            <a:off x="2458616" y="2740677"/>
            <a:ext cx="4226768" cy="1015663"/>
          </a:xfrm>
          <a:prstGeom prst="rect">
            <a:avLst/>
          </a:prstGeom>
          <a:noFill/>
        </p:spPr>
        <p:txBody>
          <a:bodyPr wrap="square" rtlCol="0">
            <a:spAutoFit/>
          </a:bodyPr>
          <a:lstStyle/>
          <a:p>
            <a:pPr algn="ctr"/>
            <a:r>
              <a:rPr lang="nb-NO" sz="3000" dirty="0">
                <a:solidFill>
                  <a:srgbClr val="C00000"/>
                </a:solidFill>
              </a:rPr>
              <a:t>Takk for oppmerksomheten !</a:t>
            </a:r>
          </a:p>
        </p:txBody>
      </p:sp>
    </p:spTree>
    <p:extLst>
      <p:ext uri="{BB962C8B-B14F-4D97-AF65-F5344CB8AC3E}">
        <p14:creationId xmlns:p14="http://schemas.microsoft.com/office/powerpoint/2010/main" val="1740627492"/>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USN Bokmål">
  <a:themeElements>
    <a:clrScheme name="Custom 39">
      <a:dk1>
        <a:srgbClr val="252525"/>
      </a:dk1>
      <a:lt1>
        <a:sysClr val="window" lastClr="FFFFFF"/>
      </a:lt1>
      <a:dk2>
        <a:srgbClr val="7E9492"/>
      </a:dk2>
      <a:lt2>
        <a:srgbClr val="D6E0E3"/>
      </a:lt2>
      <a:accent1>
        <a:srgbClr val="4B4CAD"/>
      </a:accent1>
      <a:accent2>
        <a:srgbClr val="3BAFA2"/>
      </a:accent2>
      <a:accent3>
        <a:srgbClr val="00978A"/>
      </a:accent3>
      <a:accent4>
        <a:srgbClr val="FFD240"/>
      </a:accent4>
      <a:accent5>
        <a:srgbClr val="D64349"/>
      </a:accent5>
      <a:accent6>
        <a:srgbClr val="27B2D0"/>
      </a:accent6>
      <a:hlink>
        <a:srgbClr val="005B9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 USN bokmal mal" id="{AC97F1F2-1FDA-476A-B941-723D8E960402}" vid="{35AB6446-986D-4808-B5C6-E30D381764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1 USN bokmal mal</Template>
  <TotalTime>68</TotalTime>
  <Words>1679</Words>
  <Application>Microsoft Office PowerPoint</Application>
  <PresentationFormat>Skjermfremvisning (16:9)</PresentationFormat>
  <Paragraphs>59</Paragraphs>
  <Slides>7</Slides>
  <Notes>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7</vt:i4>
      </vt:variant>
    </vt:vector>
  </HeadingPairs>
  <TitlesOfParts>
    <vt:vector size="12" baseType="lpstr">
      <vt:lpstr>Arial</vt:lpstr>
      <vt:lpstr>Calibri</vt:lpstr>
      <vt:lpstr>Calibri Light</vt:lpstr>
      <vt:lpstr>Times New Roman</vt:lpstr>
      <vt:lpstr>USN Bokmål</vt:lpstr>
      <vt:lpstr>Sivilsamfunnsorganisasjoner - velferdsinnovatører mellom velferdsbyråkrater og velferdsprofitører? </vt:lpstr>
      <vt:lpstr>Sivilsamfunnsorganisasjoners deltakelse i velferdsproduksjon</vt:lpstr>
      <vt:lpstr>Metode</vt:lpstr>
      <vt:lpstr>Forskjeller mellom ulike velferdssektorer?</vt:lpstr>
      <vt:lpstr>Hovedtrekk og perspektiver</vt:lpstr>
      <vt:lpstr>Hovedtrekk og perspektiver? </vt:lpstr>
      <vt:lpstr>PowerPoint-presentasjon</vt:lpstr>
    </vt:vector>
  </TitlesOfParts>
  <Company>HBV</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Sivilsamfunnsorganisasjoner som nyskapere i produksjonen av velferdstjenester?</dc:title>
  <dc:creator>Nils Asle Bergsgard</dc:creator>
  <cp:lastModifiedBy>Nils Asle Bergsgard</cp:lastModifiedBy>
  <cp:revision>13</cp:revision>
  <cp:lastPrinted>2015-12-11T15:19:02Z</cp:lastPrinted>
  <dcterms:created xsi:type="dcterms:W3CDTF">2018-11-08T07:23:06Z</dcterms:created>
  <dcterms:modified xsi:type="dcterms:W3CDTF">2018-11-19T07:57:20Z</dcterms:modified>
</cp:coreProperties>
</file>